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6"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descr="Celestia-R1---OverlayTitle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97750" cy="6858000"/>
          </a:xfrm>
          <a:prstGeom prst="rect">
            <a:avLst/>
          </a:prstGeom>
        </p:spPr>
      </p:pic>
      <p:sp>
        <p:nvSpPr>
          <p:cNvPr id="2" name="Title 1"/>
          <p:cNvSpPr>
            <a:spLocks noGrp="1"/>
          </p:cNvSpPr>
          <p:nvPr>
            <p:ph type="ctrTitle"/>
          </p:nvPr>
        </p:nvSpPr>
        <p:spPr>
          <a:xfrm>
            <a:off x="2743973" y="1964267"/>
            <a:ext cx="5714228" cy="2421464"/>
          </a:xfrm>
        </p:spPr>
        <p:txBody>
          <a:bodyPr anchor="b">
            <a:normAutofit/>
          </a:bodyPr>
          <a:lstStyle>
            <a:lvl1pPr algn="r">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743973" y="4385733"/>
            <a:ext cx="5714228"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52311" y="5870576"/>
            <a:ext cx="1212173" cy="377825"/>
          </a:xfrm>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a:xfrm>
            <a:off x="2743973" y="5870576"/>
            <a:ext cx="3932137" cy="377825"/>
          </a:xfrm>
        </p:spPr>
        <p:txBody>
          <a:bodyPr/>
          <a:lstStyle/>
          <a:p>
            <a:endParaRPr lang="fa-IR"/>
          </a:p>
        </p:txBody>
      </p:sp>
      <p:sp>
        <p:nvSpPr>
          <p:cNvPr id="6" name="Slide Number Placeholder 5"/>
          <p:cNvSpPr>
            <a:spLocks noGrp="1"/>
          </p:cNvSpPr>
          <p:nvPr>
            <p:ph type="sldNum" sz="quarter" idx="12"/>
          </p:nvPr>
        </p:nvSpPr>
        <p:spPr>
          <a:xfrm>
            <a:off x="8040685" y="5870576"/>
            <a:ext cx="417516" cy="377825"/>
          </a:xfrm>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513735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4732865"/>
            <a:ext cx="7772400" cy="566738"/>
          </a:xfrm>
        </p:spPr>
        <p:txBody>
          <a:bodyPr anchor="b">
            <a:normAutofit/>
          </a:bodyPr>
          <a:lstStyle>
            <a:lvl1pPr algn="l">
              <a:defRPr sz="2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4033D-EC85-4643-BE2C-62CB2EEACC8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732268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3" y="609602"/>
            <a:ext cx="7772399"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2" y="4343400"/>
            <a:ext cx="77723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3764340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4" name="TextBox 13"/>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988671" y="3352800"/>
            <a:ext cx="6876133"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462266" y="4343400"/>
            <a:ext cx="77724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966765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3291648"/>
            <a:ext cx="7772401" cy="1468800"/>
          </a:xfrm>
        </p:spPr>
        <p:txBody>
          <a:bodyPr anchor="b">
            <a:normAutofit/>
          </a:bodyPr>
          <a:lstStyle>
            <a:lvl1pPr algn="l">
              <a:defRPr sz="2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38029120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1" name="TextBox 10"/>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6" name="TextBox 15"/>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457200" y="3886200"/>
            <a:ext cx="77724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15043353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4440" y="609602"/>
            <a:ext cx="7772401" cy="2743199"/>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464440" y="3505200"/>
            <a:ext cx="77724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4273706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8" name="Title 1"/>
          <p:cNvSpPr>
            <a:spLocks noGrp="1"/>
          </p:cNvSpPr>
          <p:nvPr>
            <p:ph type="title"/>
          </p:nvPr>
        </p:nvSpPr>
        <p:spPr>
          <a:xfrm>
            <a:off x="457200" y="609601"/>
            <a:ext cx="7772400" cy="1456267"/>
          </a:xfrm>
        </p:spPr>
        <p:txBody>
          <a:bodyPr>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19619103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Vertical Title 1"/>
          <p:cNvSpPr>
            <a:spLocks noGrp="1"/>
          </p:cNvSpPr>
          <p:nvPr>
            <p:ph type="title" orient="vert"/>
          </p:nvPr>
        </p:nvSpPr>
        <p:spPr>
          <a:xfrm>
            <a:off x="6552978" y="609600"/>
            <a:ext cx="1676621" cy="5181601"/>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956075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735533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2" y="3308581"/>
            <a:ext cx="77724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B4033D-EC85-4643-BE2C-62CB2EEACC8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39688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1B4033D-EC85-4643-BE2C-62CB2EEACC8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1475772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1B4033D-EC85-4643-BE2C-62CB2EEACC87}" type="datetimeFigureOut">
              <a:rPr lang="fa-IR" smtClean="0"/>
              <a:t>08/10/1441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727484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609601"/>
            <a:ext cx="7772400" cy="1456267"/>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1B4033D-EC85-4643-BE2C-62CB2EEACC87}" type="datetimeFigureOut">
              <a:rPr lang="fa-IR" smtClean="0"/>
              <a:t>08/10/1441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597177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Date Placeholder 1"/>
          <p:cNvSpPr>
            <a:spLocks noGrp="1"/>
          </p:cNvSpPr>
          <p:nvPr>
            <p:ph type="dt" sz="half" idx="10"/>
          </p:nvPr>
        </p:nvSpPr>
        <p:spPr/>
        <p:txBody>
          <a:bodyPr/>
          <a:lstStyle/>
          <a:p>
            <a:fld id="{D1B4033D-EC85-4643-BE2C-62CB2EEACC87}" type="datetimeFigureOut">
              <a:rPr lang="fa-IR" smtClean="0"/>
              <a:t>08/10/1441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2402275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1718" y="1557868"/>
            <a:ext cx="2862910" cy="1439332"/>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606144" y="609601"/>
            <a:ext cx="4627975"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4033D-EC85-4643-BE2C-62CB2EEACC8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3099154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2128" y="1735672"/>
            <a:ext cx="4097204" cy="1371600"/>
          </a:xfrm>
        </p:spPr>
        <p:txBody>
          <a:bodyPr anchor="b">
            <a:normAutofit/>
          </a:bodyPr>
          <a:lstStyle>
            <a:lvl1pPr algn="l">
              <a:defRPr sz="24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4033D-EC85-4643-BE2C-62CB2EEACC8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9199023-0BCB-42EE-9F60-EE9181CDFA4B}" type="slidenum">
              <a:rPr lang="fa-IR" smtClean="0"/>
              <a:t>‹#›</a:t>
            </a:fld>
            <a:endParaRPr lang="fa-IR"/>
          </a:p>
        </p:txBody>
      </p:sp>
    </p:spTree>
    <p:extLst>
      <p:ext uri="{BB962C8B-B14F-4D97-AF65-F5344CB8AC3E}">
        <p14:creationId xmlns:p14="http://schemas.microsoft.com/office/powerpoint/2010/main" val="885333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601"/>
            <a:ext cx="7772400"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142068"/>
            <a:ext cx="7772400"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523712" y="5870576"/>
            <a:ext cx="1212173"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1B4033D-EC85-4643-BE2C-62CB2EEACC87}" type="datetimeFigureOut">
              <a:rPr lang="fa-IR" smtClean="0"/>
              <a:t>08/10/1441</a:t>
            </a:fld>
            <a:endParaRPr lang="fa-IR"/>
          </a:p>
        </p:txBody>
      </p:sp>
      <p:sp>
        <p:nvSpPr>
          <p:cNvPr id="5" name="Footer Placeholder 4"/>
          <p:cNvSpPr>
            <a:spLocks noGrp="1"/>
          </p:cNvSpPr>
          <p:nvPr>
            <p:ph type="ftr" sz="quarter" idx="3"/>
          </p:nvPr>
        </p:nvSpPr>
        <p:spPr>
          <a:xfrm>
            <a:off x="457200" y="5870576"/>
            <a:ext cx="5990311"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7812085" y="5870576"/>
            <a:ext cx="417516"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9199023-0BCB-42EE-9F60-EE9181CDFA4B}" type="slidenum">
              <a:rPr lang="fa-IR" smtClean="0"/>
              <a:t>‹#›</a:t>
            </a:fld>
            <a:endParaRPr lang="fa-IR"/>
          </a:p>
        </p:txBody>
      </p:sp>
    </p:spTree>
    <p:extLst>
      <p:ext uri="{BB962C8B-B14F-4D97-AF65-F5344CB8AC3E}">
        <p14:creationId xmlns:p14="http://schemas.microsoft.com/office/powerpoint/2010/main" val="3142846239"/>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l" defTabSz="457200" rtl="1" eaLnBrk="1" latinLnBrk="0" hangingPunct="1">
        <a:spcBef>
          <a:spcPct val="0"/>
        </a:spcBef>
        <a:buNone/>
        <a:defRPr sz="32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r" defTabSz="457200" rtl="1"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r" defTabSz="457200" rtl="1"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08284" y="3104146"/>
            <a:ext cx="7772400" cy="706605"/>
          </a:xfrm>
        </p:spPr>
        <p:txBody>
          <a:bodyPr>
            <a:normAutofit/>
          </a:bodyPr>
          <a:lstStyle/>
          <a:p>
            <a:r>
              <a:rPr lang="fa-IR" altLang="fa-IR" sz="3600" b="1" dirty="0" smtClean="0">
                <a:solidFill>
                  <a:schemeClr val="tx1"/>
                </a:solidFill>
                <a:cs typeface="B Compset" panose="00000400000000000000" pitchFamily="2" charset="-78"/>
              </a:rPr>
              <a:t>طراحی فنی سیستمهای </a:t>
            </a:r>
            <a:r>
              <a:rPr lang="fa-IR" altLang="fa-IR" sz="3600" b="1" dirty="0">
                <a:solidFill>
                  <a:schemeClr val="tx1"/>
                </a:solidFill>
                <a:cs typeface="B Compset" panose="00000400000000000000" pitchFamily="2" charset="-78"/>
              </a:rPr>
              <a:t>ساخت وساز خشک</a:t>
            </a:r>
            <a:endParaRPr lang="en-US" altLang="fa-IR" sz="3600" b="1" dirty="0">
              <a:solidFill>
                <a:schemeClr val="tx1"/>
              </a:solidFill>
              <a:cs typeface="B Compset" panose="00000400000000000000" pitchFamily="2" charset="-78"/>
            </a:endParaRPr>
          </a:p>
        </p:txBody>
      </p:sp>
    </p:spTree>
    <p:extLst>
      <p:ext uri="{BB962C8B-B14F-4D97-AF65-F5344CB8AC3E}">
        <p14:creationId xmlns:p14="http://schemas.microsoft.com/office/powerpoint/2010/main" val="1147834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0" name="Line 8"/>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9155" name="Rectangle 3"/>
          <p:cNvSpPr>
            <a:spLocks noGrp="1" noChangeArrowheads="1"/>
          </p:cNvSpPr>
          <p:nvPr>
            <p:ph idx="1"/>
          </p:nvPr>
        </p:nvSpPr>
        <p:spPr>
          <a:xfrm>
            <a:off x="762000" y="1066800"/>
            <a:ext cx="8001000" cy="2895600"/>
          </a:xfrm>
        </p:spPr>
        <p:txBody>
          <a:bodyPr>
            <a:normAutofit fontScale="92500" lnSpcReduction="20000"/>
          </a:bodyPr>
          <a:lstStyle/>
          <a:p>
            <a:pPr marL="0" indent="0">
              <a:lnSpc>
                <a:spcPct val="150000"/>
              </a:lnSpc>
              <a:buFont typeface="Wingdings" panose="05000000000000000000" pitchFamily="2" charset="2"/>
              <a:buNone/>
            </a:pPr>
            <a:r>
              <a:rPr lang="fa-IR" altLang="fa-IR" sz="2000" b="1">
                <a:cs typeface="B Compset" panose="00000400000000000000" pitchFamily="2" charset="-78"/>
              </a:rPr>
              <a:t>   صفحات  ساختار گچی خشک با سطح نهائی آماده ( دیوارهای تزئینی )</a:t>
            </a:r>
            <a:endParaRPr lang="en-US" altLang="fa-IR" sz="2000" b="1">
              <a:cs typeface="B Compset" panose="00000400000000000000" pitchFamily="2" charset="-78"/>
            </a:endParaRPr>
          </a:p>
          <a:p>
            <a:pPr marL="0" indent="0">
              <a:lnSpc>
                <a:spcPct val="140000"/>
              </a:lnSpc>
              <a:buFont typeface="Wingdings" panose="05000000000000000000" pitchFamily="2" charset="2"/>
              <a:buNone/>
            </a:pPr>
            <a:r>
              <a:rPr lang="fa-IR" altLang="fa-IR" sz="1900">
                <a:cs typeface="B Compset" panose="00000400000000000000" pitchFamily="2" charset="-78"/>
              </a:rPr>
              <a:t>این صفحات دارای رویه تزئینی هستند این سطوح ممکن است پوششی </a:t>
            </a:r>
          </a:p>
          <a:p>
            <a:pPr marL="0" indent="0">
              <a:lnSpc>
                <a:spcPct val="140000"/>
              </a:lnSpc>
              <a:buFont typeface="Wingdings" panose="05000000000000000000" pitchFamily="2" charset="2"/>
              <a:buNone/>
            </a:pPr>
            <a:r>
              <a:rPr lang="fa-IR" altLang="fa-IR" sz="1900">
                <a:cs typeface="B Compset" panose="00000400000000000000" pitchFamily="2" charset="-78"/>
              </a:rPr>
              <a:t>چاپی و یا یک لایه نازک پلی اتیلن داشته باشند.</a:t>
            </a:r>
          </a:p>
          <a:p>
            <a:pPr marL="0" indent="0">
              <a:lnSpc>
                <a:spcPct val="140000"/>
              </a:lnSpc>
              <a:buFont typeface="Wingdings" panose="05000000000000000000" pitchFamily="2" charset="2"/>
              <a:buNone/>
            </a:pPr>
            <a:r>
              <a:rPr lang="fa-IR" altLang="fa-IR" sz="1900">
                <a:cs typeface="B Compset" panose="00000400000000000000" pitchFamily="2" charset="-78"/>
              </a:rPr>
              <a:t>این سیستم با میخهای رنگی مخصوص ویا مواد چسبنده نصب می شوند.</a:t>
            </a:r>
          </a:p>
          <a:p>
            <a:pPr marL="0" indent="0">
              <a:lnSpc>
                <a:spcPct val="140000"/>
              </a:lnSpc>
              <a:buFont typeface="Wingdings" panose="05000000000000000000" pitchFamily="2" charset="2"/>
              <a:buNone/>
            </a:pPr>
            <a:r>
              <a:rPr lang="fa-IR" altLang="fa-IR" sz="1900">
                <a:cs typeface="B Compset" panose="00000400000000000000" pitchFamily="2" charset="-78"/>
              </a:rPr>
              <a:t> این دیوارها دارای انعطاف معماری بسیار عالی می باشند به همین جهت </a:t>
            </a:r>
          </a:p>
          <a:p>
            <a:pPr marL="0" indent="0">
              <a:lnSpc>
                <a:spcPct val="140000"/>
              </a:lnSpc>
              <a:buFont typeface="Wingdings" panose="05000000000000000000" pitchFamily="2" charset="2"/>
              <a:buNone/>
            </a:pPr>
            <a:r>
              <a:rPr lang="fa-IR" altLang="fa-IR" sz="1900">
                <a:cs typeface="B Compset" panose="00000400000000000000" pitchFamily="2" charset="-78"/>
              </a:rPr>
              <a:t>می توان طرحهای گوناگون معماری را با استفاده از این ساختار اجرا نمود.</a:t>
            </a:r>
            <a:endParaRPr lang="en-US" altLang="fa-IR" sz="1900">
              <a:cs typeface="B Compset" panose="00000400000000000000" pitchFamily="2" charset="-78"/>
            </a:endParaRPr>
          </a:p>
        </p:txBody>
      </p:sp>
      <p:pic>
        <p:nvPicPr>
          <p:cNvPr id="49156" name="Picture 7" descr="IMG_0243.jpg"/>
          <p:cNvPicPr>
            <a:picLocks noChangeAspect="1"/>
          </p:cNvPicPr>
          <p:nvPr/>
        </p:nvPicPr>
        <p:blipFill>
          <a:blip r:embed="rId2">
            <a:lum bright="-10000" contrast="20000"/>
            <a:extLst>
              <a:ext uri="{28A0092B-C50C-407E-A947-70E740481C1C}">
                <a14:useLocalDpi xmlns:a14="http://schemas.microsoft.com/office/drawing/2010/main" val="0"/>
              </a:ext>
            </a:extLst>
          </a:blip>
          <a:srcRect l="3226" b="3763"/>
          <a:stretch>
            <a:fillRect/>
          </a:stretch>
        </p:blipFill>
        <p:spPr bwMode="auto">
          <a:xfrm>
            <a:off x="609600" y="1785938"/>
            <a:ext cx="2590800"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Rectangle 5"/>
          <p:cNvSpPr>
            <a:spLocks noChangeArrowheads="1"/>
          </p:cNvSpPr>
          <p:nvPr/>
        </p:nvSpPr>
        <p:spPr bwMode="auto">
          <a:xfrm>
            <a:off x="304800" y="4194175"/>
            <a:ext cx="7162800" cy="243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a-IR" altLang="fa-IR" sz="2000" b="1">
                <a:cs typeface="B Compset" panose="00000400000000000000" pitchFamily="2" charset="-78"/>
              </a:rPr>
              <a:t>صفحات ساختار گچی خشک مقاوم  در مقابل رطوبت (</a:t>
            </a:r>
            <a:r>
              <a:rPr lang="en-US" altLang="fa-IR" sz="2000" b="1">
                <a:cs typeface="B Compset" panose="00000400000000000000" pitchFamily="2" charset="-78"/>
              </a:rPr>
              <a:t>MR </a:t>
            </a:r>
            <a:r>
              <a:rPr lang="fa-IR" altLang="fa-IR" sz="2000" b="1">
                <a:cs typeface="B Compset" panose="00000400000000000000" pitchFamily="2" charset="-78"/>
              </a:rPr>
              <a:t> یا </a:t>
            </a:r>
            <a:r>
              <a:rPr lang="en-US" altLang="fa-IR" sz="2000" b="1">
                <a:cs typeface="B Compset" panose="00000400000000000000" pitchFamily="2" charset="-78"/>
              </a:rPr>
              <a:t>WR</a:t>
            </a:r>
            <a:r>
              <a:rPr lang="fa-IR" altLang="fa-IR" sz="2000" b="1">
                <a:cs typeface="B Compset" panose="00000400000000000000" pitchFamily="2" charset="-78"/>
              </a:rPr>
              <a:t> )</a:t>
            </a:r>
          </a:p>
          <a:p>
            <a:pPr algn="l"/>
            <a:endParaRPr lang="en-US" altLang="fa-IR" sz="2000" b="1">
              <a:cs typeface="B Compset" panose="00000400000000000000" pitchFamily="2" charset="-78"/>
            </a:endParaRPr>
          </a:p>
          <a:p>
            <a:pPr>
              <a:lnSpc>
                <a:spcPct val="150000"/>
              </a:lnSpc>
            </a:pPr>
            <a:r>
              <a:rPr lang="fa-IR" altLang="fa-IR" sz="1900">
                <a:cs typeface="B Compset" panose="00000400000000000000" pitchFamily="2" charset="-78"/>
              </a:rPr>
              <a:t>این نوع صفحات  طی مراحل خاصی تولید می شوند و برای استفاده به عنوان یک پایه سرامیکی یا کاشیکاری در محلهای مرطوب وخیس بکار می روند. این صفحات برای پشت کاشی یا سرامیک استفاده می شوند لذا يک لبه شیب دار در محل اتصالات تعبیه می شود و این درز در زیر کاشیها پنهان می شود و در محل اتصال به خمیر اتصال به خمیر ویا چسب مخصوص  نیاز ندارد.</a:t>
            </a:r>
          </a:p>
        </p:txBody>
      </p:sp>
      <p:sp>
        <p:nvSpPr>
          <p:cNvPr id="49159" name="Line 7"/>
          <p:cNvSpPr>
            <a:spLocks noChangeShapeType="1"/>
          </p:cNvSpPr>
          <p:nvPr/>
        </p:nvSpPr>
        <p:spPr bwMode="auto">
          <a:xfrm rot="-5400000">
            <a:off x="3248026" y="1817687"/>
            <a:ext cx="0" cy="5667375"/>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Tree>
    <p:extLst>
      <p:ext uri="{BB962C8B-B14F-4D97-AF65-F5344CB8AC3E}">
        <p14:creationId xmlns:p14="http://schemas.microsoft.com/office/powerpoint/2010/main" val="18748152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a:xfrm>
            <a:off x="566738" y="762000"/>
            <a:ext cx="8001000" cy="3124200"/>
          </a:xfrm>
        </p:spPr>
        <p:txBody>
          <a:bodyPr>
            <a:normAutofit fontScale="92500" lnSpcReduction="10000"/>
          </a:bodyPr>
          <a:lstStyle/>
          <a:p>
            <a:pPr marL="0" indent="231775">
              <a:lnSpc>
                <a:spcPct val="150000"/>
              </a:lnSpc>
              <a:buFont typeface="Wingdings" panose="05000000000000000000" pitchFamily="2" charset="2"/>
              <a:buNone/>
            </a:pPr>
            <a:r>
              <a:rPr lang="fa-IR" altLang="fa-IR" sz="2000" b="1">
                <a:cs typeface="B Compset" panose="00000400000000000000" pitchFamily="2" charset="-78"/>
              </a:rPr>
              <a:t>صفحات ساختار گچی خشک آکوستیک ( ضد  صدا )</a:t>
            </a:r>
          </a:p>
          <a:p>
            <a:pPr marL="0" indent="231775">
              <a:lnSpc>
                <a:spcPct val="150000"/>
              </a:lnSpc>
              <a:buFont typeface="Wingdings" panose="05000000000000000000" pitchFamily="2" charset="2"/>
              <a:buNone/>
            </a:pPr>
            <a:endParaRPr lang="en-US" altLang="fa-IR" sz="2000" b="1">
              <a:cs typeface="B Compset" panose="00000400000000000000" pitchFamily="2" charset="-78"/>
            </a:endParaRPr>
          </a:p>
          <a:p>
            <a:pPr marL="0" indent="231775">
              <a:lnSpc>
                <a:spcPct val="150000"/>
              </a:lnSpc>
              <a:buFont typeface="Wingdings" panose="05000000000000000000" pitchFamily="2" charset="2"/>
              <a:buNone/>
            </a:pPr>
            <a:r>
              <a:rPr lang="fa-IR" altLang="fa-IR" sz="1900">
                <a:cs typeface="B Compset" panose="00000400000000000000" pitchFamily="2" charset="-78"/>
              </a:rPr>
              <a:t>یک صفحه به ضخامت 6 میلی متر با مشخصات آکوستیکی</a:t>
            </a:r>
          </a:p>
          <a:p>
            <a:pPr marL="0" indent="231775">
              <a:lnSpc>
                <a:spcPct val="150000"/>
              </a:lnSpc>
              <a:buFont typeface="Wingdings" panose="05000000000000000000" pitchFamily="2" charset="2"/>
              <a:buNone/>
            </a:pPr>
            <a:r>
              <a:rPr lang="fa-IR" altLang="fa-IR" sz="1900">
                <a:cs typeface="B Compset" panose="00000400000000000000" pitchFamily="2" charset="-78"/>
              </a:rPr>
              <a:t>یک لایه بسیار عالی برای کنترل صدا ومقاوم در برابر آتش</a:t>
            </a:r>
          </a:p>
          <a:p>
            <a:pPr marL="0" indent="231775">
              <a:lnSpc>
                <a:spcPct val="150000"/>
              </a:lnSpc>
              <a:buFont typeface="Wingdings" panose="05000000000000000000" pitchFamily="2" charset="2"/>
              <a:buNone/>
            </a:pPr>
            <a:r>
              <a:rPr lang="fa-IR" altLang="fa-IR" sz="1900">
                <a:cs typeface="B Compset" panose="00000400000000000000" pitchFamily="2" charset="-78"/>
              </a:rPr>
              <a:t> می باشد. این صفحات آکوستیک هم نسوز است وهم با نصب</a:t>
            </a:r>
          </a:p>
          <a:p>
            <a:pPr marL="0" indent="231775">
              <a:lnSpc>
                <a:spcPct val="150000"/>
              </a:lnSpc>
              <a:buFont typeface="Wingdings" panose="05000000000000000000" pitchFamily="2" charset="2"/>
              <a:buNone/>
            </a:pPr>
            <a:r>
              <a:rPr lang="fa-IR" altLang="fa-IR" sz="1900">
                <a:cs typeface="B Compset" panose="00000400000000000000" pitchFamily="2" charset="-78"/>
              </a:rPr>
              <a:t> آسان باعث یکپارچگی در سازه می شود.</a:t>
            </a:r>
            <a:endParaRPr lang="en-US" altLang="fa-IR" sz="1900">
              <a:cs typeface="B Compset" panose="00000400000000000000" pitchFamily="2" charset="-78"/>
            </a:endParaRPr>
          </a:p>
        </p:txBody>
      </p:sp>
      <p:pic>
        <p:nvPicPr>
          <p:cNvPr id="50180" name="Picture 4" descr="13 042"/>
          <p:cNvPicPr>
            <a:picLocks noChangeAspect="1" noChangeArrowheads="1"/>
          </p:cNvPicPr>
          <p:nvPr/>
        </p:nvPicPr>
        <p:blipFill>
          <a:blip r:embed="rId2">
            <a:lum bright="-18000" contrast="36000"/>
            <a:extLst>
              <a:ext uri="{28A0092B-C50C-407E-A947-70E740481C1C}">
                <a14:useLocalDpi xmlns:a14="http://schemas.microsoft.com/office/drawing/2010/main" val="0"/>
              </a:ext>
            </a:extLst>
          </a:blip>
          <a:srcRect l="5914" t="29697" r="68494" b="46463"/>
          <a:stretch>
            <a:fillRect/>
          </a:stretch>
        </p:blipFill>
        <p:spPr bwMode="auto">
          <a:xfrm>
            <a:off x="1524000" y="1216025"/>
            <a:ext cx="1978025" cy="2444750"/>
          </a:xfrm>
          <a:prstGeom prst="rect">
            <a:avLst/>
          </a:prstGeom>
          <a:noFill/>
          <a:ln w="635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0182" name="Rectangle 6"/>
          <p:cNvSpPr>
            <a:spLocks noChangeArrowheads="1"/>
          </p:cNvSpPr>
          <p:nvPr/>
        </p:nvSpPr>
        <p:spPr bwMode="auto">
          <a:xfrm>
            <a:off x="762000" y="3886200"/>
            <a:ext cx="4648200" cy="235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50000"/>
              </a:lnSpc>
            </a:pPr>
            <a:r>
              <a:rPr lang="fa-IR" altLang="fa-IR" sz="2000" b="1">
                <a:cs typeface="B Compset" panose="00000400000000000000" pitchFamily="2" charset="-78"/>
              </a:rPr>
              <a:t>دیوار مقاوم در برابر اشعه ایکس</a:t>
            </a:r>
          </a:p>
          <a:p>
            <a:pPr algn="l">
              <a:lnSpc>
                <a:spcPct val="150000"/>
              </a:lnSpc>
            </a:pPr>
            <a:r>
              <a:rPr lang="fa-IR" altLang="fa-IR" sz="1900" b="1">
                <a:cs typeface="B Compset" panose="00000400000000000000" pitchFamily="2" charset="-78"/>
              </a:rPr>
              <a:t> </a:t>
            </a:r>
            <a:endParaRPr lang="en-US" altLang="fa-IR" sz="1900" b="1">
              <a:cs typeface="B Compset" panose="00000400000000000000" pitchFamily="2" charset="-78"/>
            </a:endParaRPr>
          </a:p>
          <a:p>
            <a:pPr algn="l">
              <a:lnSpc>
                <a:spcPct val="150000"/>
              </a:lnSpc>
            </a:pPr>
            <a:r>
              <a:rPr lang="fa-IR" altLang="fa-IR" sz="2000">
                <a:cs typeface="B Compset" panose="00000400000000000000" pitchFamily="2" charset="-78"/>
              </a:rPr>
              <a:t>با نصب یک لایه </a:t>
            </a:r>
            <a:r>
              <a:rPr lang="fa-IR" altLang="fa-IR" sz="2000" u="sng">
                <a:cs typeface="B Compset" panose="00000400000000000000" pitchFamily="2" charset="-78"/>
              </a:rPr>
              <a:t>صفحه سربی</a:t>
            </a:r>
            <a:r>
              <a:rPr lang="fa-IR" altLang="fa-IR" sz="2000">
                <a:cs typeface="B Compset" panose="00000400000000000000" pitchFamily="2" charset="-78"/>
              </a:rPr>
              <a:t> در فضای داخل دیوار می توان از عبور اشعه ایکس جلو گیری نمود این نوع دیوارها </a:t>
            </a:r>
            <a:endParaRPr lang="en-US" altLang="fa-IR" sz="2000">
              <a:cs typeface="B Compset" panose="00000400000000000000" pitchFamily="2" charset="-78"/>
            </a:endParaRPr>
          </a:p>
          <a:p>
            <a:pPr>
              <a:lnSpc>
                <a:spcPct val="150000"/>
              </a:lnSpc>
            </a:pPr>
            <a:r>
              <a:rPr lang="fa-IR" altLang="fa-IR" sz="2000">
                <a:cs typeface="B Compset" panose="00000400000000000000" pitchFamily="2" charset="-78"/>
              </a:rPr>
              <a:t>  در </a:t>
            </a:r>
            <a:r>
              <a:rPr lang="fa-IR" altLang="fa-IR" sz="2000" u="sng">
                <a:cs typeface="B Compset" panose="00000400000000000000" pitchFamily="2" charset="-78"/>
              </a:rPr>
              <a:t>مراکز رادیولوژی</a:t>
            </a:r>
            <a:r>
              <a:rPr lang="fa-IR" altLang="fa-IR" sz="2000">
                <a:cs typeface="B Compset" panose="00000400000000000000" pitchFamily="2" charset="-78"/>
              </a:rPr>
              <a:t> استفاده می شود.</a:t>
            </a:r>
            <a:endParaRPr lang="en-US" altLang="fa-IR" sz="2000">
              <a:cs typeface="B Compset" panose="00000400000000000000" pitchFamily="2" charset="-78"/>
            </a:endParaRPr>
          </a:p>
        </p:txBody>
      </p:sp>
      <p:sp>
        <p:nvSpPr>
          <p:cNvPr id="50183" name="Line 7"/>
          <p:cNvSpPr>
            <a:spLocks noChangeShapeType="1"/>
          </p:cNvSpPr>
          <p:nvPr/>
        </p:nvSpPr>
        <p:spPr bwMode="auto">
          <a:xfrm rot="-5400000">
            <a:off x="2171700" y="3162300"/>
            <a:ext cx="0" cy="266700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50184" name="Line 8"/>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pic>
        <p:nvPicPr>
          <p:cNvPr id="50185" name="Picture 9" descr="13 041"/>
          <p:cNvPicPr>
            <a:picLocks noChangeAspect="1" noChangeArrowheads="1"/>
          </p:cNvPicPr>
          <p:nvPr/>
        </p:nvPicPr>
        <p:blipFill>
          <a:blip r:embed="rId3">
            <a:lum bright="-18000" contrast="36000"/>
            <a:extLst>
              <a:ext uri="{28A0092B-C50C-407E-A947-70E740481C1C}">
                <a14:useLocalDpi xmlns:a14="http://schemas.microsoft.com/office/drawing/2010/main" val="0"/>
              </a:ext>
            </a:extLst>
          </a:blip>
          <a:srcRect l="30457" t="54451" r="47954" b="29942"/>
          <a:stretch>
            <a:fillRect/>
          </a:stretch>
        </p:blipFill>
        <p:spPr bwMode="auto">
          <a:xfrm>
            <a:off x="5943600" y="4191000"/>
            <a:ext cx="21336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54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0" name="Line 10"/>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51209" name="Rectangle 9"/>
          <p:cNvSpPr>
            <a:spLocks noChangeArrowheads="1"/>
          </p:cNvSpPr>
          <p:nvPr/>
        </p:nvSpPr>
        <p:spPr bwMode="auto">
          <a:xfrm>
            <a:off x="457200" y="4060825"/>
            <a:ext cx="8534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pPr>
            <a:r>
              <a:rPr lang="fa-IR" altLang="fa-IR" sz="2000" b="1">
                <a:cs typeface="B Compset" panose="00000400000000000000" pitchFamily="2" charset="-78"/>
              </a:rPr>
              <a:t>صفحات ساختارگچی خشک  دردیوارهای جداکننده داخلی ساختمان</a:t>
            </a:r>
            <a:endParaRPr lang="en-US" altLang="fa-IR" sz="2000" b="1">
              <a:cs typeface="B Compset" panose="00000400000000000000" pitchFamily="2" charset="-78"/>
            </a:endParaRPr>
          </a:p>
          <a:p>
            <a:pPr>
              <a:lnSpc>
                <a:spcPct val="125000"/>
              </a:lnSpc>
            </a:pPr>
            <a:r>
              <a:rPr lang="fa-IR" altLang="fa-IR" sz="1900">
                <a:cs typeface="B Compset" panose="00000400000000000000" pitchFamily="2" charset="-78"/>
              </a:rPr>
              <a:t>این دیوارها دیوارهای غیر باربری هستند که برای تقسیم فضاهای داخلی ساختمان استفاده می</a:t>
            </a:r>
          </a:p>
          <a:p>
            <a:pPr>
              <a:lnSpc>
                <a:spcPct val="125000"/>
              </a:lnSpc>
            </a:pPr>
            <a:r>
              <a:rPr lang="fa-IR" altLang="fa-IR" sz="1900">
                <a:cs typeface="B Compset" panose="00000400000000000000" pitchFamily="2" charset="-78"/>
              </a:rPr>
              <a:t> شود. این ساختار شامل قاب های  فولادی سبک ساخته شده با مقاطع </a:t>
            </a:r>
            <a:r>
              <a:rPr lang="en-US" altLang="fa-IR" sz="1900">
                <a:cs typeface="B Compset" panose="00000400000000000000" pitchFamily="2" charset="-78"/>
              </a:rPr>
              <a:t> U</a:t>
            </a:r>
            <a:r>
              <a:rPr lang="fa-IR" altLang="fa-IR" sz="1900">
                <a:cs typeface="B Compset" panose="00000400000000000000" pitchFamily="2" charset="-78"/>
              </a:rPr>
              <a:t>و </a:t>
            </a:r>
            <a:r>
              <a:rPr lang="en-US" altLang="fa-IR" sz="1900">
                <a:cs typeface="B Compset" panose="00000400000000000000" pitchFamily="2" charset="-78"/>
              </a:rPr>
              <a:t> C</a:t>
            </a:r>
            <a:r>
              <a:rPr lang="fa-IR" altLang="fa-IR" sz="1900">
                <a:cs typeface="B Compset" panose="00000400000000000000" pitchFamily="2" charset="-78"/>
              </a:rPr>
              <a:t> بوده که </a:t>
            </a:r>
          </a:p>
          <a:p>
            <a:pPr>
              <a:lnSpc>
                <a:spcPct val="125000"/>
              </a:lnSpc>
            </a:pPr>
            <a:r>
              <a:rPr lang="fa-IR" altLang="fa-IR" sz="1900">
                <a:cs typeface="B Compset" panose="00000400000000000000" pitchFamily="2" charset="-78"/>
              </a:rPr>
              <a:t>صفحات روکش دارگچی در یک یا چند لایه به وسیله پیچ مخصوص برروی آنها نصب می</a:t>
            </a:r>
          </a:p>
          <a:p>
            <a:pPr>
              <a:lnSpc>
                <a:spcPct val="125000"/>
              </a:lnSpc>
            </a:pPr>
            <a:r>
              <a:rPr lang="fa-IR" altLang="fa-IR" sz="1900">
                <a:cs typeface="B Compset" panose="00000400000000000000" pitchFamily="2" charset="-78"/>
              </a:rPr>
              <a:t> شوند. درزهای میان این صفحات با  نوار و بتونه مخصوص درزگیری شده به نحوی که در </a:t>
            </a:r>
          </a:p>
          <a:p>
            <a:pPr>
              <a:lnSpc>
                <a:spcPct val="125000"/>
              </a:lnSpc>
            </a:pPr>
            <a:r>
              <a:rPr lang="fa-IR" altLang="fa-IR" sz="1900">
                <a:cs typeface="B Compset" panose="00000400000000000000" pitchFamily="2" charset="-78"/>
              </a:rPr>
              <a:t>انتهای کار سطحی یکپارچه و بدون درز که قابلیت رنگ آمیزی و کاشیکاری یا هر نوع</a:t>
            </a:r>
          </a:p>
          <a:p>
            <a:pPr>
              <a:lnSpc>
                <a:spcPct val="125000"/>
              </a:lnSpc>
            </a:pPr>
            <a:r>
              <a:rPr lang="fa-IR" altLang="fa-IR" sz="1900">
                <a:cs typeface="B Compset" panose="00000400000000000000" pitchFamily="2" charset="-78"/>
              </a:rPr>
              <a:t> پوشش نهایی دیگری خواهد داشت حاصل میگردد.</a:t>
            </a:r>
            <a:endParaRPr lang="en-US" altLang="fa-IR" sz="1900">
              <a:cs typeface="B Compset" panose="00000400000000000000" pitchFamily="2" charset="-78"/>
            </a:endParaRPr>
          </a:p>
        </p:txBody>
      </p:sp>
      <p:sp>
        <p:nvSpPr>
          <p:cNvPr id="51203" name="Rectangle 3"/>
          <p:cNvSpPr>
            <a:spLocks noGrp="1" noChangeArrowheads="1"/>
          </p:cNvSpPr>
          <p:nvPr>
            <p:ph idx="1"/>
          </p:nvPr>
        </p:nvSpPr>
        <p:spPr>
          <a:xfrm>
            <a:off x="76200" y="990600"/>
            <a:ext cx="8915400" cy="2895600"/>
          </a:xfrm>
        </p:spPr>
        <p:txBody>
          <a:bodyPr>
            <a:normAutofit fontScale="92500" lnSpcReduction="10000"/>
          </a:bodyPr>
          <a:lstStyle/>
          <a:p>
            <a:pPr marL="0" indent="231775">
              <a:lnSpc>
                <a:spcPct val="90000"/>
              </a:lnSpc>
              <a:buFont typeface="Wingdings" panose="05000000000000000000" pitchFamily="2" charset="2"/>
              <a:buNone/>
            </a:pPr>
            <a:r>
              <a:rPr lang="fa-IR" altLang="fa-IR" sz="2000" b="1" dirty="0">
                <a:cs typeface="B Compset" panose="00000400000000000000" pitchFamily="2" charset="-78"/>
              </a:rPr>
              <a:t>صفحات برای نصب در سطوح خارجی</a:t>
            </a:r>
          </a:p>
          <a:p>
            <a:pPr marL="0" indent="231775">
              <a:lnSpc>
                <a:spcPct val="90000"/>
              </a:lnSpc>
              <a:buFont typeface="Wingdings" panose="05000000000000000000" pitchFamily="2" charset="2"/>
              <a:buNone/>
            </a:pPr>
            <a:endParaRPr lang="en-US" altLang="fa-IR" sz="2000" b="1" dirty="0">
              <a:cs typeface="B Compset" panose="00000400000000000000" pitchFamily="2" charset="-78"/>
            </a:endParaRPr>
          </a:p>
          <a:p>
            <a:pPr marL="0" indent="231775">
              <a:lnSpc>
                <a:spcPct val="125000"/>
              </a:lnSpc>
              <a:buFont typeface="Wingdings" panose="05000000000000000000" pitchFamily="2" charset="2"/>
              <a:buNone/>
            </a:pPr>
            <a:r>
              <a:rPr lang="fa-IR" altLang="fa-IR" sz="1900" dirty="0">
                <a:cs typeface="B Compset" panose="00000400000000000000" pitchFamily="2" charset="-78"/>
              </a:rPr>
              <a:t>این نوع صفحات با ورقهای مخصوص و فرمول ملات بخصوص از گچهای نسوز برای سطوح خارجی ساختمان مانند بالکنها پارکینگهای روباز سقف فروشگاهها ویا غرفه های بیرونی وانواع دیگر محلهائی از این قبیل ودر جائی که  مستقیما در معرض آب قرار دارند استفاده می شوند. </a:t>
            </a:r>
            <a:endParaRPr lang="en-US" altLang="fa-IR" sz="1900" dirty="0">
              <a:cs typeface="B Compset" panose="00000400000000000000" pitchFamily="2" charset="-78"/>
            </a:endParaRPr>
          </a:p>
          <a:p>
            <a:pPr marL="0" indent="231775">
              <a:lnSpc>
                <a:spcPct val="125000"/>
              </a:lnSpc>
              <a:buFont typeface="Wingdings" panose="05000000000000000000" pitchFamily="2" charset="2"/>
              <a:buNone/>
            </a:pPr>
            <a:r>
              <a:rPr lang="fa-IR" altLang="fa-IR" sz="1900" dirty="0">
                <a:cs typeface="B Compset" panose="00000400000000000000" pitchFamily="2" charset="-78"/>
              </a:rPr>
              <a:t>در این ساختار از </a:t>
            </a:r>
            <a:r>
              <a:rPr lang="fa-IR" altLang="fa-IR" sz="1900" u="sng" dirty="0">
                <a:cs typeface="B Compset" panose="00000400000000000000" pitchFamily="2" charset="-78"/>
              </a:rPr>
              <a:t>صفحات مسلح سیمانی</a:t>
            </a:r>
            <a:r>
              <a:rPr lang="fa-IR" altLang="fa-IR" sz="1900" dirty="0">
                <a:cs typeface="B Compset" panose="00000400000000000000" pitchFamily="2" charset="-78"/>
              </a:rPr>
              <a:t> </a:t>
            </a:r>
            <a:r>
              <a:rPr lang="en-US" altLang="fa-IR" sz="1900" dirty="0" err="1">
                <a:cs typeface="B Compset" panose="00000400000000000000" pitchFamily="2" charset="-78"/>
              </a:rPr>
              <a:t>Aquapanel</a:t>
            </a:r>
            <a:r>
              <a:rPr lang="fa-IR" altLang="fa-IR" sz="1900" dirty="0">
                <a:cs typeface="B Compset" panose="00000400000000000000" pitchFamily="2" charset="-78"/>
              </a:rPr>
              <a:t> به عنوان لایه خارجی دیوار استفاده می شود سیستم دیوار خارجی آکواپنل به عنوان ساختار کاملا ایمن در برابر زلزله می باشد از دیگر مزایای این ساختار استفاده از عایق  پشم سنگ معدنی می باشد که بطور همزمان موجب بهسازی حرارتی و صوتی ساختمان می شود.</a:t>
            </a:r>
            <a:endParaRPr lang="en-US" altLang="fa-IR" sz="1900" dirty="0">
              <a:cs typeface="B Compset" panose="00000400000000000000" pitchFamily="2" charset="-78"/>
            </a:endParaRPr>
          </a:p>
        </p:txBody>
      </p:sp>
      <p:sp>
        <p:nvSpPr>
          <p:cNvPr id="51212" name="Line 12"/>
          <p:cNvSpPr>
            <a:spLocks noChangeShapeType="1"/>
          </p:cNvSpPr>
          <p:nvPr/>
        </p:nvSpPr>
        <p:spPr bwMode="auto">
          <a:xfrm rot="-5400000">
            <a:off x="6262688" y="1890712"/>
            <a:ext cx="0" cy="5210175"/>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pic>
        <p:nvPicPr>
          <p:cNvPr id="51213" name="Picture 10" descr="IMG_0288.jpg"/>
          <p:cNvPicPr>
            <a:picLocks noChangeAspect="1"/>
          </p:cNvPicPr>
          <p:nvPr/>
        </p:nvPicPr>
        <p:blipFill>
          <a:blip r:embed="rId2" cstate="print">
            <a:lum bright="20000" contrast="40000"/>
            <a:extLst>
              <a:ext uri="{28A0092B-C50C-407E-A947-70E740481C1C}">
                <a14:useLocalDpi xmlns:a14="http://schemas.microsoft.com/office/drawing/2010/main" val="0"/>
              </a:ext>
            </a:extLst>
          </a:blip>
          <a:srcRect t="2283"/>
          <a:stretch>
            <a:fillRect/>
          </a:stretch>
        </p:blipFill>
        <p:spPr bwMode="auto">
          <a:xfrm>
            <a:off x="228600" y="3581400"/>
            <a:ext cx="1885950" cy="30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8208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457200" y="838200"/>
            <a:ext cx="8305800" cy="6096000"/>
          </a:xfrm>
        </p:spPr>
        <p:txBody>
          <a:bodyPr>
            <a:normAutofit fontScale="92500" lnSpcReduction="20000"/>
          </a:bodyPr>
          <a:lstStyle/>
          <a:p>
            <a:pPr marL="0" indent="231775" eaLnBrk="0" hangingPunct="0">
              <a:lnSpc>
                <a:spcPct val="150000"/>
              </a:lnSpc>
              <a:spcBef>
                <a:spcPct val="0"/>
              </a:spcBef>
              <a:buClrTx/>
              <a:buFont typeface="Wingdings" panose="05000000000000000000" pitchFamily="2" charset="2"/>
              <a:buNone/>
            </a:pPr>
            <a:r>
              <a:rPr lang="fa-IR" altLang="fa-IR" sz="2000" b="1">
                <a:latin typeface="Times New Roman" panose="02020603050405020304" pitchFamily="18" charset="0"/>
                <a:cs typeface="B Compset" panose="00000400000000000000" pitchFamily="2" charset="-78"/>
              </a:rPr>
              <a:t>صفحات ساختار گچی خشک پوششی</a:t>
            </a:r>
          </a:p>
          <a:p>
            <a:pPr marL="0" indent="231775" eaLnBrk="0" hangingPunct="0">
              <a:lnSpc>
                <a:spcPct val="150000"/>
              </a:lnSpc>
              <a:spcBef>
                <a:spcPct val="0"/>
              </a:spcBef>
              <a:buClrTx/>
              <a:buFont typeface="Wingdings" panose="05000000000000000000" pitchFamily="2" charset="2"/>
              <a:buNone/>
            </a:pPr>
            <a:endParaRPr lang="en-US" altLang="fa-IR" sz="2000" b="1">
              <a:latin typeface="Arial" panose="020B0604020202020204" pitchFamily="34" charset="0"/>
              <a:cs typeface="B Compset" panose="00000400000000000000" pitchFamily="2" charset="-78"/>
            </a:endParaRPr>
          </a:p>
          <a:p>
            <a:pPr marL="0" indent="231775" eaLnBrk="0" hangingPunct="0">
              <a:lnSpc>
                <a:spcPct val="150000"/>
              </a:lnSpc>
              <a:spcBef>
                <a:spcPts val="60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دیوارهای پوششی جهت بازسازی دیوارهای بنایی قدیمی پوشش دیوارهای بنائی جدید (نازک کاری ) بهسازی حرارتی</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وصوتی ساختمانها، ایجاد فضای تاسیساتی در ساختمان ها، ایجاد پوشش های با کد حریق وعایق کاری دیوارها دربرابر</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رطوبت و بخار به کار می روند . </a:t>
            </a:r>
            <a:endParaRPr lang="en-US" altLang="fa-IR" sz="1900">
              <a:latin typeface="Arial" panose="020B0604020202020204" pitchFamily="34" charset="0"/>
              <a:cs typeface="B Compset" panose="00000400000000000000" pitchFamily="2" charset="-78"/>
            </a:endParaRPr>
          </a:p>
          <a:p>
            <a:pPr marL="0" indent="231775" eaLnBrk="0" hangingPunct="0">
              <a:lnSpc>
                <a:spcPct val="150000"/>
              </a:lnSpc>
              <a:spcBef>
                <a:spcPts val="60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این گونه صفحات برای </a:t>
            </a:r>
            <a:r>
              <a:rPr lang="fa-IR" altLang="fa-IR" sz="1900" u="sng">
                <a:latin typeface="Times New Roman" panose="02020603050405020304" pitchFamily="18" charset="0"/>
                <a:cs typeface="B Compset" panose="00000400000000000000" pitchFamily="2" charset="-78"/>
              </a:rPr>
              <a:t>حمایت از سازه های زیرین در مقابل آتش سوزی</a:t>
            </a:r>
            <a:r>
              <a:rPr lang="fa-IR" altLang="fa-IR" sz="1900">
                <a:latin typeface="Times New Roman" panose="02020603050405020304" pitchFamily="18" charset="0"/>
                <a:cs typeface="B Compset" panose="00000400000000000000" pitchFamily="2" charset="-78"/>
              </a:rPr>
              <a:t> تولید می شوند از قبیل دیوارهای با مصالح</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چوبی مصالح بنائی پلاسترها مصالح بسیار  نازک مانند آزبست و...</a:t>
            </a:r>
            <a:endParaRPr lang="en-US" altLang="fa-IR" sz="1900">
              <a:latin typeface="Arial" panose="020B0604020202020204" pitchFamily="34" charset="0"/>
              <a:cs typeface="B Compset" panose="00000400000000000000" pitchFamily="2" charset="-78"/>
            </a:endParaRPr>
          </a:p>
          <a:p>
            <a:pPr marL="0" indent="231775" eaLnBrk="0" hangingPunct="0">
              <a:lnSpc>
                <a:spcPct val="150000"/>
              </a:lnSpc>
              <a:spcBef>
                <a:spcPts val="60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این صفحات همچنین سطح سختی را بوجود می آورند که </a:t>
            </a:r>
            <a:r>
              <a:rPr lang="fa-IR" altLang="fa-IR" sz="1900" u="sng">
                <a:latin typeface="Times New Roman" panose="02020603050405020304" pitchFamily="18" charset="0"/>
                <a:cs typeface="B Compset" panose="00000400000000000000" pitchFamily="2" charset="-78"/>
              </a:rPr>
              <a:t>در برابر عبور آب </a:t>
            </a:r>
            <a:r>
              <a:rPr lang="fa-IR" altLang="fa-IR" sz="1900">
                <a:latin typeface="Times New Roman" panose="02020603050405020304" pitchFamily="18" charset="0"/>
                <a:cs typeface="B Compset" panose="00000400000000000000" pitchFamily="2" charset="-78"/>
              </a:rPr>
              <a:t>زیاد مقابله می کند و برای غیر قابل نفوذ </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نمودن آن در برابر آب از ورقهای مخصوص ویا ملات ضد آب استفاده می شود. بعضی از صفحات با پوشش فایبر گلاس برای بوجود آوردن یک سطح مقاوم در مقابل حملات قلیائیها در دسترس می باشند.</a:t>
            </a:r>
          </a:p>
          <a:p>
            <a:pPr marL="0" indent="231775" eaLnBrk="0" hangingPunct="0">
              <a:lnSpc>
                <a:spcPct val="120000"/>
              </a:lnSpc>
              <a:spcBef>
                <a:spcPts val="600"/>
              </a:spcBef>
              <a:buClrTx/>
              <a:buFont typeface="Wingdings" panose="05000000000000000000" pitchFamily="2" charset="2"/>
              <a:buNone/>
            </a:pPr>
            <a:endParaRPr lang="fa-IR" altLang="fa-IR" sz="1500">
              <a:latin typeface="Times New Roman" panose="02020603050405020304" pitchFamily="18" charset="0"/>
              <a:cs typeface="B Compset" panose="00000400000000000000" pitchFamily="2" charset="-78"/>
            </a:endParaRPr>
          </a:p>
          <a:p>
            <a:pPr marL="0" indent="231775" eaLnBrk="0" hangingPunct="0">
              <a:lnSpc>
                <a:spcPct val="120000"/>
              </a:lnSpc>
              <a:spcBef>
                <a:spcPts val="600"/>
              </a:spcBef>
              <a:buClrTx/>
              <a:buFont typeface="Wingdings" panose="05000000000000000000" pitchFamily="2" charset="2"/>
              <a:buNone/>
            </a:pPr>
            <a:endParaRPr lang="fa-IR" altLang="fa-IR" sz="1500">
              <a:latin typeface="Times New Roman" panose="02020603050405020304" pitchFamily="18" charset="0"/>
              <a:cs typeface="B Compset" panose="00000400000000000000" pitchFamily="2" charset="-78"/>
            </a:endParaRPr>
          </a:p>
          <a:p>
            <a:pPr marL="0" indent="231775" eaLnBrk="0" hangingPunct="0">
              <a:lnSpc>
                <a:spcPct val="150000"/>
              </a:lnSpc>
              <a:spcBef>
                <a:spcPts val="60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ديوار پوششي :                ديوار پوششي بدون سازه          ديوار پوششي با سازه</a:t>
            </a:r>
            <a:endParaRPr lang="en-US" altLang="fa-IR" sz="1900">
              <a:cs typeface="B Compset" panose="00000400000000000000" pitchFamily="2" charset="-78"/>
            </a:endParaRPr>
          </a:p>
        </p:txBody>
      </p:sp>
    </p:spTree>
    <p:extLst>
      <p:ext uri="{BB962C8B-B14F-4D97-AF65-F5344CB8AC3E}">
        <p14:creationId xmlns:p14="http://schemas.microsoft.com/office/powerpoint/2010/main" val="1585143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a:xfrm>
            <a:off x="4724400" y="1066800"/>
            <a:ext cx="4038600" cy="4953000"/>
          </a:xfrm>
        </p:spPr>
        <p:txBody>
          <a:bodyPr/>
          <a:lstStyle/>
          <a:p>
            <a:pPr marL="0" indent="231775" algn="ctr" eaLnBrk="0" hangingPunct="0">
              <a:lnSpc>
                <a:spcPct val="125000"/>
              </a:lnSpc>
              <a:spcBef>
                <a:spcPct val="0"/>
              </a:spcBef>
              <a:buClrTx/>
              <a:buFont typeface="Wingdings" panose="05000000000000000000" pitchFamily="2" charset="2"/>
              <a:buNone/>
            </a:pPr>
            <a:r>
              <a:rPr lang="fa-IR" altLang="fa-IR" sz="2000" b="1">
                <a:latin typeface="Times New Roman" panose="02020603050405020304" pitchFamily="18" charset="0"/>
                <a:cs typeface="B Compset" panose="00000400000000000000" pitchFamily="2" charset="-78"/>
              </a:rPr>
              <a:t>دیوار پوششی بدون سازه</a:t>
            </a:r>
          </a:p>
          <a:p>
            <a:pPr marL="0" indent="231775" algn="ctr" eaLnBrk="0" hangingPunct="0">
              <a:lnSpc>
                <a:spcPct val="125000"/>
              </a:lnSpc>
              <a:spcBef>
                <a:spcPct val="0"/>
              </a:spcBef>
              <a:buClrTx/>
              <a:buFont typeface="Wingdings" panose="05000000000000000000" pitchFamily="2" charset="2"/>
              <a:buNone/>
            </a:pPr>
            <a:endParaRPr lang="en-US" altLang="fa-IR" sz="2000" b="1">
              <a:latin typeface="Arial" panose="020B0604020202020204" pitchFamily="34" charset="0"/>
              <a:cs typeface="B Compset" panose="00000400000000000000" pitchFamily="2" charset="-78"/>
            </a:endParaRPr>
          </a:p>
          <a:p>
            <a:pPr marL="0" indent="231775" eaLnBrk="0" hangingPunct="0">
              <a:lnSpc>
                <a:spcPct val="125000"/>
              </a:lnSpc>
              <a:spcBef>
                <a:spcPts val="60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دراین ساختار از یک لایه صفحه روکش دار گچی ساده یا صفحه پوشش شده با لایه عایق پشم معدنی یا پلی استایرن استفاده می شود. این صفحات به وسیله چسب خمیری مخصوص پرلفیکس مستقیما به دیوار زمینه متصل می شوند (پرلفیکس از گچ ویژه ومواد افزودنی خاص ساخته می شود.) درزهای میان این</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صفحات بوسیله نوار وبتونه مخصوص درزگیری شده به نحوی که درانتهای کار یک سطح یکپارچه</a:t>
            </a:r>
            <a:r>
              <a:rPr lang="fa-IR" altLang="fa-IR" sz="1900">
                <a:latin typeface="Arial" panose="020B0604020202020204" pitchFamily="34" charset="0"/>
                <a:cs typeface="B Compset" panose="00000400000000000000" pitchFamily="2" charset="-78"/>
              </a:rPr>
              <a:t> </a:t>
            </a:r>
            <a:r>
              <a:rPr lang="fa-IR" altLang="fa-IR" sz="1900">
                <a:latin typeface="Times New Roman" panose="02020603050405020304" pitchFamily="18" charset="0"/>
                <a:cs typeface="B Compset" panose="00000400000000000000" pitchFamily="2" charset="-78"/>
              </a:rPr>
              <a:t>و بدون درز حاصل می گردد.</a:t>
            </a:r>
          </a:p>
        </p:txBody>
      </p:sp>
      <p:sp>
        <p:nvSpPr>
          <p:cNvPr id="54278" name="Rectangle 6"/>
          <p:cNvSpPr>
            <a:spLocks noChangeArrowheads="1"/>
          </p:cNvSpPr>
          <p:nvPr/>
        </p:nvSpPr>
        <p:spPr bwMode="auto">
          <a:xfrm>
            <a:off x="152400" y="957263"/>
            <a:ext cx="4343400" cy="515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31775">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25000"/>
              </a:lnSpc>
            </a:pPr>
            <a:r>
              <a:rPr lang="fa-IR" altLang="fa-IR" sz="1900" b="1">
                <a:latin typeface="Verdana" panose="020B0604030504040204" pitchFamily="34" charset="0"/>
                <a:cs typeface="B Compset" panose="00000400000000000000" pitchFamily="2" charset="-78"/>
              </a:rPr>
              <a:t>دیوار پوششی با سازه </a:t>
            </a:r>
          </a:p>
          <a:p>
            <a:pPr algn="ctr">
              <a:lnSpc>
                <a:spcPct val="125000"/>
              </a:lnSpc>
            </a:pPr>
            <a:endParaRPr lang="en-US" altLang="fa-IR" sz="1900" b="1">
              <a:latin typeface="Verdana" panose="020B0604030504040204" pitchFamily="34" charset="0"/>
              <a:cs typeface="B Compset" panose="00000400000000000000" pitchFamily="2" charset="-78"/>
            </a:endParaRPr>
          </a:p>
          <a:p>
            <a:pPr>
              <a:lnSpc>
                <a:spcPct val="125000"/>
              </a:lnSpc>
            </a:pPr>
            <a:r>
              <a:rPr lang="fa-IR" altLang="fa-IR" sz="1900">
                <a:latin typeface="Verdana" panose="020B0604030504040204" pitchFamily="34" charset="0"/>
                <a:cs typeface="B Compset" panose="00000400000000000000" pitchFamily="2" charset="-78"/>
              </a:rPr>
              <a:t>دراین ساختار صفحات روکش دار گچی برروی زیرسازی فلزی پیچ می شوند. این زیرسازی می تواند به صورت متصل به دیوار یا مستقل از دیوار اجرا شود. دراین ساختار لایه عایق در فاصله آزاد میان صفحه روکش دار گچی ودیوار زمینه قرارداده می شود. وجود فاصله آزاد علاوه بر ایجاد فضای مناسب جهت نصب لایه عایق راه حل مناسبی جهت غلبه بر مشکلات اجرایی دیوار زمینه مانند ناشاقول بودن دیوار وحذف شیارزنی جهت عبور تاسیسات مي باشد .</a:t>
            </a:r>
          </a:p>
          <a:p>
            <a:pPr>
              <a:lnSpc>
                <a:spcPct val="125000"/>
              </a:lnSpc>
            </a:pPr>
            <a:r>
              <a:rPr lang="fa-IR" altLang="fa-IR" sz="1900">
                <a:latin typeface="Verdana" panose="020B0604030504040204" pitchFamily="34" charset="0"/>
                <a:cs typeface="B Compset" panose="00000400000000000000" pitchFamily="2" charset="-78"/>
              </a:rPr>
              <a:t>از مزایای دیگر این ساختار امکان اجرا دردیوارهای با شرایط زمینه متفاوت و  اجرای پوششهای با ارتفاع 10 مترمی باشد.</a:t>
            </a:r>
            <a:endParaRPr lang="en-US" altLang="fa-IR" sz="1900">
              <a:latin typeface="Verdana" panose="020B0604030504040204" pitchFamily="34" charset="0"/>
              <a:cs typeface="B Compset" panose="00000400000000000000" pitchFamily="2" charset="-78"/>
            </a:endParaRPr>
          </a:p>
        </p:txBody>
      </p:sp>
    </p:spTree>
    <p:extLst>
      <p:ext uri="{BB962C8B-B14F-4D97-AF65-F5344CB8AC3E}">
        <p14:creationId xmlns:p14="http://schemas.microsoft.com/office/powerpoint/2010/main" val="3456569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1" name="Picture 5" descr="Copy (2) of 13 015"/>
          <p:cNvPicPr>
            <a:picLocks noChangeAspect="1" noChangeArrowheads="1"/>
          </p:cNvPicPr>
          <p:nvPr/>
        </p:nvPicPr>
        <p:blipFill>
          <a:blip r:embed="rId2">
            <a:extLst>
              <a:ext uri="{28A0092B-C50C-407E-A947-70E740481C1C}">
                <a14:useLocalDpi xmlns:a14="http://schemas.microsoft.com/office/drawing/2010/main" val="0"/>
              </a:ext>
            </a:extLst>
          </a:blip>
          <a:srcRect r="1666"/>
          <a:stretch>
            <a:fillRect/>
          </a:stretch>
        </p:blipFill>
        <p:spPr bwMode="auto">
          <a:xfrm>
            <a:off x="728663" y="4648200"/>
            <a:ext cx="7696200" cy="1687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py of 13 015.jpg"/>
          <p:cNvPicPr>
            <a:picLocks noChangeAspect="1"/>
          </p:cNvPicPr>
          <p:nvPr/>
        </p:nvPicPr>
        <p:blipFill>
          <a:blip r:embed="rId3">
            <a:clrChange>
              <a:clrFrom>
                <a:srgbClr val="F9FAFE"/>
              </a:clrFrom>
              <a:clrTo>
                <a:srgbClr val="F9FAFE">
                  <a:alpha val="0"/>
                </a:srgbClr>
              </a:clrTo>
            </a:clrChange>
            <a:extLst>
              <a:ext uri="{28A0092B-C50C-407E-A947-70E740481C1C}">
                <a14:useLocalDpi xmlns:a14="http://schemas.microsoft.com/office/drawing/2010/main" val="0"/>
              </a:ext>
            </a:extLst>
          </a:blip>
          <a:srcRect l="7581" r="2489" b="52963"/>
          <a:stretch>
            <a:fillRect/>
          </a:stretch>
        </p:blipFill>
        <p:spPr bwMode="auto">
          <a:xfrm>
            <a:off x="1219200" y="533400"/>
            <a:ext cx="2894013" cy="358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 uri="{AF507438-7753-43E0-B8FC-AC1667EBCBE1}">
              <a14:hiddenEffects xmlns:a14="http://schemas.microsoft.com/office/drawing/2010/main">
                <a:effectLst>
                  <a:outerShdw dist="38100" dir="2700000" algn="tl" rotWithShape="0">
                    <a:srgbClr val="000000">
                      <a:alpha val="42999"/>
                    </a:srgbClr>
                  </a:outerShdw>
                </a:effectLst>
              </a14:hiddenEffects>
            </a:ext>
          </a:extLst>
        </p:spPr>
      </p:pic>
      <p:pic>
        <p:nvPicPr>
          <p:cNvPr id="10" name="Picture 9" descr="Copy of Copy of 13 015.jpg"/>
          <p:cNvPicPr>
            <a:picLocks noChangeAspect="1"/>
          </p:cNvPicPr>
          <p:nvPr/>
        </p:nvPicPr>
        <p:blipFill>
          <a:blip r:embed="rId3">
            <a:clrChange>
              <a:clrFrom>
                <a:srgbClr val="F2F3F8"/>
              </a:clrFrom>
              <a:clrTo>
                <a:srgbClr val="F2F3F8">
                  <a:alpha val="0"/>
                </a:srgbClr>
              </a:clrTo>
            </a:clrChange>
            <a:extLst>
              <a:ext uri="{28A0092B-C50C-407E-A947-70E740481C1C}">
                <a14:useLocalDpi xmlns:a14="http://schemas.microsoft.com/office/drawing/2010/main" val="0"/>
              </a:ext>
            </a:extLst>
          </a:blip>
          <a:srcRect l="2277" t="49884" r="4265" b="1044"/>
          <a:stretch>
            <a:fillRect/>
          </a:stretch>
        </p:blipFill>
        <p:spPr bwMode="auto">
          <a:xfrm>
            <a:off x="5557838" y="533400"/>
            <a:ext cx="3128962" cy="358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 uri="{AF507438-7753-43E0-B8FC-AC1667EBCBE1}">
              <a14:hiddenEffects xmlns:a14="http://schemas.microsoft.com/office/drawing/2010/main">
                <a:effectLst>
                  <a:outerShdw dist="38100" dir="2700000" algn="tl" rotWithShape="0">
                    <a:srgbClr val="000000">
                      <a:alpha val="42999"/>
                    </a:srgbClr>
                  </a:outerShdw>
                </a:effectLst>
              </a14:hiddenEffects>
            </a:ext>
          </a:extLst>
        </p:spPr>
      </p:pic>
    </p:spTree>
    <p:extLst>
      <p:ext uri="{BB962C8B-B14F-4D97-AF65-F5344CB8AC3E}">
        <p14:creationId xmlns:p14="http://schemas.microsoft.com/office/powerpoint/2010/main" val="14733341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74675" y="304800"/>
            <a:ext cx="8001000" cy="606425"/>
          </a:xfrm>
        </p:spPr>
        <p:txBody>
          <a:bodyPr/>
          <a:lstStyle/>
          <a:p>
            <a:pPr algn="r"/>
            <a:r>
              <a:rPr lang="fa-IR" altLang="fa-IR" sz="3000" b="1" dirty="0">
                <a:cs typeface="B Compset" panose="00000400000000000000" pitchFamily="2" charset="-78"/>
              </a:rPr>
              <a:t>تجهيزات سیستم  خشک </a:t>
            </a:r>
            <a:endParaRPr lang="en-US" altLang="fa-IR" sz="3000" b="1" dirty="0">
              <a:cs typeface="B Compset" panose="00000400000000000000" pitchFamily="2" charset="-78"/>
            </a:endParaRPr>
          </a:p>
        </p:txBody>
      </p:sp>
      <p:sp>
        <p:nvSpPr>
          <p:cNvPr id="56323" name="Rectangle 3"/>
          <p:cNvSpPr>
            <a:spLocks noGrp="1" noChangeArrowheads="1"/>
          </p:cNvSpPr>
          <p:nvPr>
            <p:ph idx="1"/>
          </p:nvPr>
        </p:nvSpPr>
        <p:spPr>
          <a:xfrm>
            <a:off x="193675" y="745958"/>
            <a:ext cx="8763000" cy="1524000"/>
          </a:xfrm>
        </p:spPr>
        <p:txBody>
          <a:bodyPr/>
          <a:lstStyle/>
          <a:p>
            <a:pPr marL="0" indent="0">
              <a:lnSpc>
                <a:spcPct val="130000"/>
              </a:lnSpc>
              <a:buFont typeface="Wingdings" panose="05000000000000000000" pitchFamily="2" charset="2"/>
              <a:buNone/>
            </a:pPr>
            <a:r>
              <a:rPr lang="fa-IR" altLang="fa-IR" sz="1900" dirty="0">
                <a:cs typeface="B Compset" panose="00000400000000000000" pitchFamily="2" charset="-78"/>
              </a:rPr>
              <a:t>اتصالات  محکم کننده گوشه ها - اجزاء قابها - کنترل صدا وتولیدات عایقکاری – متصل کننده ها - اجزاء اتصال </a:t>
            </a:r>
          </a:p>
          <a:p>
            <a:pPr marL="0" indent="0">
              <a:lnSpc>
                <a:spcPct val="130000"/>
              </a:lnSpc>
              <a:buFont typeface="Wingdings" panose="05000000000000000000" pitchFamily="2" charset="2"/>
              <a:buNone/>
            </a:pPr>
            <a:r>
              <a:rPr lang="fa-IR" altLang="fa-IR" sz="1900" dirty="0">
                <a:cs typeface="B Compset" panose="00000400000000000000" pitchFamily="2" charset="-78"/>
              </a:rPr>
              <a:t>و چسبهای کاغذی  مسلح .  </a:t>
            </a:r>
          </a:p>
          <a:p>
            <a:pPr marL="0" indent="0">
              <a:lnSpc>
                <a:spcPct val="130000"/>
              </a:lnSpc>
              <a:buFont typeface="Wingdings" panose="05000000000000000000" pitchFamily="2" charset="2"/>
              <a:buNone/>
            </a:pPr>
            <a:r>
              <a:rPr lang="fa-IR" altLang="fa-IR" sz="1900" dirty="0">
                <a:cs typeface="B Compset" panose="00000400000000000000" pitchFamily="2" charset="-78"/>
              </a:rPr>
              <a:t>تجهیزات محکم کننده گوشه  شامل : میلگردهای گوشه - انواع نبشی -کنترل اتصالات و قالبهای تزئینی هستند.</a:t>
            </a:r>
            <a:endParaRPr lang="en-US" altLang="fa-IR" sz="1900" dirty="0">
              <a:cs typeface="B Compset" panose="00000400000000000000" pitchFamily="2" charset="-78"/>
            </a:endParaRPr>
          </a:p>
        </p:txBody>
      </p:sp>
      <p:pic>
        <p:nvPicPr>
          <p:cNvPr id="7" name="Picture 6" descr="13 023.jpg"/>
          <p:cNvPicPr>
            <a:picLocks noChangeAspect="1"/>
          </p:cNvPicPr>
          <p:nvPr/>
        </p:nvPicPr>
        <p:blipFill>
          <a:blip r:embed="rId2">
            <a:lum bright="-18000" contrast="30000"/>
            <a:extLst>
              <a:ext uri="{28A0092B-C50C-407E-A947-70E740481C1C}">
                <a14:useLocalDpi xmlns:a14="http://schemas.microsoft.com/office/drawing/2010/main" val="0"/>
              </a:ext>
            </a:extLst>
          </a:blip>
          <a:srcRect t="4562"/>
          <a:stretch>
            <a:fillRect/>
          </a:stretch>
        </p:blipFill>
        <p:spPr bwMode="auto">
          <a:xfrm>
            <a:off x="4953000" y="2362200"/>
            <a:ext cx="3786188" cy="3886200"/>
          </a:xfrm>
          <a:prstGeom prst="rect">
            <a:avLst/>
          </a:prstGeom>
          <a:noFill/>
          <a:ln w="38100" cap="sq">
            <a:solidFill>
              <a:srgbClr val="000000"/>
            </a:solidFill>
            <a:miter lim="800000"/>
            <a:headEnd/>
            <a:tailEnd/>
          </a:ln>
          <a:effectLst>
            <a:outerShdw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pic>
        <p:nvPicPr>
          <p:cNvPr id="8" name="Picture 7" descr="13 024.jpg"/>
          <p:cNvPicPr>
            <a:picLocks noChangeAspect="1"/>
          </p:cNvPicPr>
          <p:nvPr/>
        </p:nvPicPr>
        <p:blipFill>
          <a:blip r:embed="rId3">
            <a:lum bright="-18000" contrast="30000"/>
            <a:extLst>
              <a:ext uri="{28A0092B-C50C-407E-A947-70E740481C1C}">
                <a14:useLocalDpi xmlns:a14="http://schemas.microsoft.com/office/drawing/2010/main" val="0"/>
              </a:ext>
            </a:extLst>
          </a:blip>
          <a:srcRect t="2690" b="1871"/>
          <a:stretch>
            <a:fillRect/>
          </a:stretch>
        </p:blipFill>
        <p:spPr bwMode="auto">
          <a:xfrm>
            <a:off x="381000" y="2362200"/>
            <a:ext cx="3986213" cy="3886200"/>
          </a:xfrm>
          <a:prstGeom prst="rect">
            <a:avLst/>
          </a:prstGeom>
          <a:noFill/>
          <a:ln w="38100" cap="sq">
            <a:solidFill>
              <a:srgbClr val="000000"/>
            </a:solidFill>
            <a:miter lim="800000"/>
            <a:headEnd/>
            <a:tailEnd/>
          </a:ln>
          <a:effectLst>
            <a:outerShdw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8503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022684" y="114300"/>
            <a:ext cx="7772400" cy="1456267"/>
          </a:xfrm>
        </p:spPr>
        <p:txBody>
          <a:bodyPr/>
          <a:lstStyle/>
          <a:p>
            <a:pPr algn="r"/>
            <a:r>
              <a:rPr lang="fa-IR" altLang="fa-IR" sz="3000" b="1" dirty="0">
                <a:solidFill>
                  <a:schemeClr val="tx1"/>
                </a:solidFill>
                <a:cs typeface="B Compset" panose="00000400000000000000" pitchFamily="2" charset="-78"/>
              </a:rPr>
              <a:t>متصل کننده های صفحات ساختار گچی خشک </a:t>
            </a:r>
            <a:endParaRPr lang="en-US" altLang="fa-IR" sz="3000" b="1" dirty="0">
              <a:solidFill>
                <a:schemeClr val="tx1"/>
              </a:solidFill>
              <a:cs typeface="B Compset" panose="00000400000000000000" pitchFamily="2" charset="-78"/>
            </a:endParaRPr>
          </a:p>
        </p:txBody>
      </p:sp>
      <p:sp>
        <p:nvSpPr>
          <p:cNvPr id="58371" name="Rectangle 3"/>
          <p:cNvSpPr>
            <a:spLocks noGrp="1" noChangeArrowheads="1"/>
          </p:cNvSpPr>
          <p:nvPr>
            <p:ph idx="1"/>
          </p:nvPr>
        </p:nvSpPr>
        <p:spPr>
          <a:xfrm>
            <a:off x="433137" y="943700"/>
            <a:ext cx="8458200" cy="4876800"/>
          </a:xfrm>
        </p:spPr>
        <p:txBody>
          <a:bodyPr/>
          <a:lstStyle/>
          <a:p>
            <a:pPr marL="0" indent="231775">
              <a:lnSpc>
                <a:spcPct val="150000"/>
              </a:lnSpc>
              <a:buFont typeface="Wingdings" panose="05000000000000000000" pitchFamily="2" charset="2"/>
              <a:buNone/>
            </a:pPr>
            <a:r>
              <a:rPr lang="fa-IR" altLang="fa-IR" sz="1900" dirty="0">
                <a:cs typeface="B Compset" panose="00000400000000000000" pitchFamily="2" charset="-78"/>
              </a:rPr>
              <a:t>میخها وپیچها بطور معمول برای اتصال صفحات ساختار گچی خشک بصورت تکی یا دوبل مورد استفاده قرار می گیرند. کلیپس ها ومنگنه ها فقط برای اتصال لایه های پایه دریک ساختار چند لایه استفاده می شوند. </a:t>
            </a:r>
          </a:p>
          <a:p>
            <a:pPr marL="0" indent="231775">
              <a:lnSpc>
                <a:spcPct val="150000"/>
              </a:lnSpc>
              <a:buFont typeface="Wingdings" panose="05000000000000000000" pitchFamily="2" charset="2"/>
              <a:buNone/>
            </a:pPr>
            <a:r>
              <a:rPr lang="fa-IR" altLang="fa-IR" sz="1900" dirty="0">
                <a:cs typeface="B Compset" panose="00000400000000000000" pitchFamily="2" charset="-78"/>
              </a:rPr>
              <a:t>چسب مخصوص دیوار خشک برای اتصال صفحات ساختار گچی خشک به دیوارهای با مصالح بنائی و بتنی استفاده می شوند. محل قرار گیری ادوات اتصال مانند میخها وپیچها درحداقل 9.5 میلی متر از لبه  اطراف صفحه گچی می بایست متصل شوند. ادوات اتصال ازوسط صفحه شروع و به ترتیب دراطراف آن می یابد. ادوات اتصال حتی الامکان باید بصورت عمودی به زیر سازی متصل شوند.</a:t>
            </a:r>
          </a:p>
          <a:p>
            <a:pPr marL="0" indent="231775">
              <a:lnSpc>
                <a:spcPct val="80000"/>
              </a:lnSpc>
            </a:pPr>
            <a:endParaRPr lang="en-US" altLang="fa-IR" sz="1900" dirty="0"/>
          </a:p>
        </p:txBody>
      </p:sp>
      <p:pic>
        <p:nvPicPr>
          <p:cNvPr id="8" name="Picture 7" descr="13 009.jpg"/>
          <p:cNvPicPr>
            <a:picLocks noChangeAspect="1"/>
          </p:cNvPicPr>
          <p:nvPr/>
        </p:nvPicPr>
        <p:blipFill>
          <a:blip r:embed="rId2">
            <a:lum bright="-18000" contrast="60000"/>
            <a:extLst>
              <a:ext uri="{28A0092B-C50C-407E-A947-70E740481C1C}">
                <a14:useLocalDpi xmlns:a14="http://schemas.microsoft.com/office/drawing/2010/main" val="0"/>
              </a:ext>
            </a:extLst>
          </a:blip>
          <a:srcRect/>
          <a:stretch>
            <a:fillRect/>
          </a:stretch>
        </p:blipFill>
        <p:spPr bwMode="auto">
          <a:xfrm>
            <a:off x="628650" y="4038600"/>
            <a:ext cx="2643188" cy="1928813"/>
          </a:xfrm>
          <a:prstGeom prst="rect">
            <a:avLst/>
          </a:prstGeom>
          <a:noFill/>
          <a:ln w="38100" cap="sq">
            <a:solidFill>
              <a:srgbClr val="000000"/>
            </a:solidFill>
            <a:miter lim="800000"/>
            <a:headEnd/>
            <a:tailEnd/>
          </a:ln>
          <a:effectLst>
            <a:outerShdw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pic>
        <p:nvPicPr>
          <p:cNvPr id="9" name="Picture 8" descr="Copy of 13 009.jpg"/>
          <p:cNvPicPr>
            <a:picLocks noChangeAspect="1"/>
          </p:cNvPicPr>
          <p:nvPr/>
        </p:nvPicPr>
        <p:blipFill>
          <a:blip r:embed="rId3">
            <a:lum bright="-18000" contrast="60000"/>
            <a:extLst>
              <a:ext uri="{28A0092B-C50C-407E-A947-70E740481C1C}">
                <a14:useLocalDpi xmlns:a14="http://schemas.microsoft.com/office/drawing/2010/main" val="0"/>
              </a:ext>
            </a:extLst>
          </a:blip>
          <a:srcRect/>
          <a:stretch>
            <a:fillRect/>
          </a:stretch>
        </p:blipFill>
        <p:spPr bwMode="auto">
          <a:xfrm>
            <a:off x="3457575" y="4495800"/>
            <a:ext cx="5214938" cy="1444625"/>
          </a:xfrm>
          <a:prstGeom prst="rect">
            <a:avLst/>
          </a:prstGeom>
          <a:noFill/>
          <a:ln w="38100" cap="sq">
            <a:solidFill>
              <a:srgbClr val="000000"/>
            </a:solidFill>
            <a:miter lim="800000"/>
            <a:headEnd/>
            <a:tailEnd/>
          </a:ln>
          <a:effectLst>
            <a:outerShdw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048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gn="r"/>
            <a:r>
              <a:rPr lang="fa-IR" altLang="fa-IR" sz="3000" b="1" dirty="0">
                <a:cs typeface="B Compset" panose="00000400000000000000" pitchFamily="2" charset="-78"/>
              </a:rPr>
              <a:t>ابزار سیستم ساختار گچی خشک</a:t>
            </a:r>
            <a:endParaRPr lang="en-US" altLang="fa-IR" sz="3000" b="1" dirty="0">
              <a:cs typeface="B Compset" panose="00000400000000000000" pitchFamily="2" charset="-78"/>
            </a:endParaRPr>
          </a:p>
        </p:txBody>
      </p:sp>
      <p:sp>
        <p:nvSpPr>
          <p:cNvPr id="59395" name="Rectangle 3"/>
          <p:cNvSpPr>
            <a:spLocks noGrp="1" noChangeArrowheads="1"/>
          </p:cNvSpPr>
          <p:nvPr>
            <p:ph idx="1"/>
          </p:nvPr>
        </p:nvSpPr>
        <p:spPr>
          <a:xfrm>
            <a:off x="609600" y="1752600"/>
            <a:ext cx="8001000" cy="4267200"/>
          </a:xfrm>
        </p:spPr>
        <p:txBody>
          <a:bodyPr>
            <a:normAutofit fontScale="92500" lnSpcReduction="20000"/>
          </a:bodyPr>
          <a:lstStyle/>
          <a:p>
            <a:pPr>
              <a:lnSpc>
                <a:spcPct val="150000"/>
              </a:lnSpc>
              <a:buFont typeface="Wingdings" panose="05000000000000000000" pitchFamily="2" charset="2"/>
              <a:buNone/>
            </a:pPr>
            <a:r>
              <a:rPr lang="fa-IR" altLang="fa-IR" sz="2100" b="1">
                <a:cs typeface="B Compset" panose="00000400000000000000" pitchFamily="2" charset="-78"/>
              </a:rPr>
              <a:t>اين ابزار می تواند درطبقه بندی زیر تقسیم شوند :</a:t>
            </a:r>
            <a:endParaRPr lang="en-US" altLang="fa-IR" sz="2100" b="1">
              <a:cs typeface="B Compset" panose="00000400000000000000" pitchFamily="2" charset="-78"/>
            </a:endParaRPr>
          </a:p>
          <a:p>
            <a:pPr>
              <a:lnSpc>
                <a:spcPct val="120000"/>
              </a:lnSpc>
            </a:pPr>
            <a:r>
              <a:rPr lang="fa-IR" altLang="fa-IR" sz="2100">
                <a:cs typeface="B Compset" panose="00000400000000000000" pitchFamily="2" charset="-78"/>
              </a:rPr>
              <a:t>ابزار اندازه گیری:</a:t>
            </a:r>
          </a:p>
          <a:p>
            <a:pPr>
              <a:lnSpc>
                <a:spcPct val="120000"/>
              </a:lnSpc>
              <a:buFont typeface="Wingdings" panose="05000000000000000000" pitchFamily="2" charset="2"/>
              <a:buNone/>
            </a:pPr>
            <a:r>
              <a:rPr lang="fa-IR" altLang="fa-IR" sz="1600">
                <a:cs typeface="B Compset" panose="00000400000000000000" pitchFamily="2" charset="-78"/>
              </a:rPr>
              <a:t>شامل: انواع متر، گونيا، شاقول، ريسمان آغشته به گچ، تراز و ...</a:t>
            </a:r>
          </a:p>
          <a:p>
            <a:pPr>
              <a:lnSpc>
                <a:spcPct val="120000"/>
              </a:lnSpc>
              <a:buFont typeface="Wingdings" panose="05000000000000000000" pitchFamily="2" charset="2"/>
              <a:buNone/>
            </a:pPr>
            <a:r>
              <a:rPr lang="fa-IR" altLang="fa-IR" sz="1600">
                <a:cs typeface="B Compset" panose="00000400000000000000" pitchFamily="2" charset="-78"/>
              </a:rPr>
              <a:t>براي كنترل صحت عملبات بهتر است اندازه گيري از دو طرف انجام شود.</a:t>
            </a:r>
            <a:endParaRPr lang="en-US" altLang="fa-IR" sz="1600">
              <a:cs typeface="B Compset" panose="00000400000000000000" pitchFamily="2" charset="-78"/>
            </a:endParaRPr>
          </a:p>
          <a:p>
            <a:pPr>
              <a:lnSpc>
                <a:spcPct val="120000"/>
              </a:lnSpc>
            </a:pPr>
            <a:r>
              <a:rPr lang="fa-IR" altLang="fa-IR" sz="2100">
                <a:cs typeface="B Compset" panose="00000400000000000000" pitchFamily="2" charset="-78"/>
              </a:rPr>
              <a:t>ابزار نصب :</a:t>
            </a:r>
          </a:p>
          <a:p>
            <a:pPr>
              <a:lnSpc>
                <a:spcPct val="120000"/>
              </a:lnSpc>
              <a:buFont typeface="Wingdings" panose="05000000000000000000" pitchFamily="2" charset="2"/>
              <a:buNone/>
            </a:pPr>
            <a:r>
              <a:rPr lang="fa-IR" altLang="fa-IR" sz="1600">
                <a:cs typeface="B Compset" panose="00000400000000000000" pitchFamily="2" charset="-78"/>
              </a:rPr>
              <a:t>چاقو، اره، پانچ سازه، قيچي برشكاري، رنده و سمباده و ...</a:t>
            </a:r>
            <a:endParaRPr lang="en-US" altLang="fa-IR" sz="1600">
              <a:cs typeface="B Compset" panose="00000400000000000000" pitchFamily="2" charset="-78"/>
            </a:endParaRPr>
          </a:p>
          <a:p>
            <a:pPr>
              <a:lnSpc>
                <a:spcPct val="120000"/>
              </a:lnSpc>
            </a:pPr>
            <a:r>
              <a:rPr lang="fa-IR" altLang="fa-IR" sz="2100">
                <a:cs typeface="B Compset" panose="00000400000000000000" pitchFamily="2" charset="-78"/>
              </a:rPr>
              <a:t>ابزار اتصال :</a:t>
            </a:r>
          </a:p>
          <a:p>
            <a:pPr>
              <a:lnSpc>
                <a:spcPct val="120000"/>
              </a:lnSpc>
              <a:buFont typeface="Wingdings" panose="05000000000000000000" pitchFamily="2" charset="2"/>
              <a:buNone/>
            </a:pPr>
            <a:r>
              <a:rPr lang="fa-IR" altLang="fa-IR" sz="1600">
                <a:cs typeface="B Compset" panose="00000400000000000000" pitchFamily="2" charset="-78"/>
              </a:rPr>
              <a:t>چكش، ميخ، پيچ گوشتي، دستگاه منگنه، چسبها و پر كننده ها و ...</a:t>
            </a:r>
            <a:endParaRPr lang="en-US" altLang="fa-IR" sz="1600">
              <a:cs typeface="B Compset" panose="00000400000000000000" pitchFamily="2" charset="-78"/>
            </a:endParaRPr>
          </a:p>
          <a:p>
            <a:pPr>
              <a:lnSpc>
                <a:spcPct val="120000"/>
              </a:lnSpc>
            </a:pPr>
            <a:r>
              <a:rPr lang="fa-IR" altLang="fa-IR" sz="2100">
                <a:cs typeface="B Compset" panose="00000400000000000000" pitchFamily="2" charset="-78"/>
              </a:rPr>
              <a:t>ابزار پوشش نهائی:</a:t>
            </a:r>
            <a:endParaRPr lang="en-US" altLang="fa-IR" sz="1600">
              <a:cs typeface="B Compset" panose="00000400000000000000" pitchFamily="2" charset="-78"/>
            </a:endParaRPr>
          </a:p>
          <a:p>
            <a:pPr>
              <a:lnSpc>
                <a:spcPct val="120000"/>
              </a:lnSpc>
            </a:pPr>
            <a:r>
              <a:rPr lang="fa-IR" altLang="fa-IR" sz="2100">
                <a:cs typeface="B Compset" panose="00000400000000000000" pitchFamily="2" charset="-78"/>
              </a:rPr>
              <a:t>ابزار متفرقه دیوارهای خشک</a:t>
            </a:r>
          </a:p>
          <a:p>
            <a:endParaRPr lang="en-US" altLang="fa-IR" sz="1900">
              <a:cs typeface="B Compset" panose="00000400000000000000" pitchFamily="2" charset="-78"/>
            </a:endParaRPr>
          </a:p>
        </p:txBody>
      </p:sp>
      <p:pic>
        <p:nvPicPr>
          <p:cNvPr id="59396" name="Picture 4" descr="13 033"/>
          <p:cNvPicPr>
            <a:picLocks noChangeAspect="1" noChangeArrowheads="1"/>
          </p:cNvPicPr>
          <p:nvPr/>
        </p:nvPicPr>
        <p:blipFill>
          <a:blip r:embed="rId2">
            <a:clrChange>
              <a:clrFrom>
                <a:srgbClr val="D9E1EE"/>
              </a:clrFrom>
              <a:clrTo>
                <a:srgbClr val="D9E1EE">
                  <a:alpha val="0"/>
                </a:srgbClr>
              </a:clrTo>
            </a:clrChange>
            <a:lum bright="-24000" contrast="84000"/>
            <a:extLst>
              <a:ext uri="{28A0092B-C50C-407E-A947-70E740481C1C}">
                <a14:useLocalDpi xmlns:a14="http://schemas.microsoft.com/office/drawing/2010/main" val="0"/>
              </a:ext>
            </a:extLst>
          </a:blip>
          <a:srcRect l="15559" r="12938" b="59662"/>
          <a:stretch>
            <a:fillRect/>
          </a:stretch>
        </p:blipFill>
        <p:spPr bwMode="auto">
          <a:xfrm>
            <a:off x="533400" y="3630613"/>
            <a:ext cx="3505200" cy="2312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5798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09600" y="76200"/>
            <a:ext cx="8001000" cy="682625"/>
          </a:xfrm>
        </p:spPr>
        <p:txBody>
          <a:bodyPr/>
          <a:lstStyle/>
          <a:p>
            <a:r>
              <a:rPr lang="fa-IR" altLang="fa-IR" sz="3000" b="1" dirty="0">
                <a:cs typeface="B Compset" panose="00000400000000000000" pitchFamily="2" charset="-78"/>
              </a:rPr>
              <a:t>روشهاي اجراي ساختار گچي خشك</a:t>
            </a:r>
            <a:endParaRPr lang="en-US" altLang="fa-IR" sz="3000" b="1" dirty="0">
              <a:cs typeface="B Compset" panose="00000400000000000000" pitchFamily="2" charset="-78"/>
            </a:endParaRPr>
          </a:p>
        </p:txBody>
      </p:sp>
      <p:sp>
        <p:nvSpPr>
          <p:cNvPr id="60419" name="Rectangle 3"/>
          <p:cNvSpPr>
            <a:spLocks noGrp="1" noChangeArrowheads="1"/>
          </p:cNvSpPr>
          <p:nvPr>
            <p:ph idx="1"/>
          </p:nvPr>
        </p:nvSpPr>
        <p:spPr>
          <a:xfrm>
            <a:off x="76200" y="501316"/>
            <a:ext cx="5257800" cy="2514600"/>
          </a:xfrm>
        </p:spPr>
        <p:txBody>
          <a:bodyPr/>
          <a:lstStyle/>
          <a:p>
            <a:pPr marL="0" indent="58738">
              <a:lnSpc>
                <a:spcPct val="150000"/>
              </a:lnSpc>
              <a:buFont typeface="Wingdings" panose="05000000000000000000" pitchFamily="2" charset="2"/>
              <a:buNone/>
            </a:pPr>
            <a:r>
              <a:rPr lang="fa-IR" altLang="fa-IR" sz="1800" dirty="0">
                <a:cs typeface="B Compset" panose="00000400000000000000" pitchFamily="2" charset="-78"/>
              </a:rPr>
              <a:t>پانلهاي ساختار گچي خشك مي تواند در يك يا چند لايه اجرا شوند.</a:t>
            </a:r>
          </a:p>
          <a:p>
            <a:pPr marL="0" indent="58738">
              <a:lnSpc>
                <a:spcPct val="150000"/>
              </a:lnSpc>
              <a:buFont typeface="Wingdings" panose="05000000000000000000" pitchFamily="2" charset="2"/>
              <a:buNone/>
            </a:pPr>
            <a:r>
              <a:rPr lang="fa-IR" altLang="fa-IR" sz="1800" dirty="0">
                <a:cs typeface="B Compset" panose="00000400000000000000" pitchFamily="2" charset="-78"/>
              </a:rPr>
              <a:t>لایه های تکی صفحات ساختار گچی خشک اغلب در منازل مسکونی وساختمانهای سبک تجاری استفاده می شوند</a:t>
            </a:r>
          </a:p>
          <a:p>
            <a:pPr marL="0" indent="58738">
              <a:lnSpc>
                <a:spcPct val="150000"/>
              </a:lnSpc>
              <a:buFont typeface="Wingdings" panose="05000000000000000000" pitchFamily="2" charset="2"/>
              <a:buNone/>
            </a:pPr>
            <a:r>
              <a:rPr lang="fa-IR" altLang="fa-IR" sz="1800" dirty="0">
                <a:cs typeface="B Compset" panose="00000400000000000000" pitchFamily="2" charset="-78"/>
              </a:rPr>
              <a:t>استفاده از یک لایه از پانل گچی معمولا برای رسیدن به مقاومت مورد نیاز در مقابل آتش سوزی وکنترل صدا کافی می باشد.</a:t>
            </a:r>
            <a:endParaRPr lang="en-US" altLang="fa-IR" sz="1800" dirty="0">
              <a:cs typeface="B Compset" panose="00000400000000000000" pitchFamily="2" charset="-78"/>
            </a:endParaRPr>
          </a:p>
        </p:txBody>
      </p:sp>
      <p:sp>
        <p:nvSpPr>
          <p:cNvPr id="60426" name="Line 10"/>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60425" name="Rectangle 9"/>
          <p:cNvSpPr>
            <a:spLocks noChangeArrowheads="1"/>
          </p:cNvSpPr>
          <p:nvPr/>
        </p:nvSpPr>
        <p:spPr bwMode="auto">
          <a:xfrm>
            <a:off x="3276600" y="3048000"/>
            <a:ext cx="5715000"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fa-IR" altLang="fa-IR" dirty="0">
                <a:cs typeface="B Compset" panose="00000400000000000000" pitchFamily="2" charset="-78"/>
              </a:rPr>
              <a:t>ساختار چند لایه بدین صورت است که لایه پایه برروی زیرسازی چوبی یا فلزی نصب و پانل بعدی برروی پانل قبلی نصب می شود این سیستم مسلما از مقاومت بیشتری در برابر آتش وکنترل صدا برخوردار است و سیستم محکمتري ارائه میکند. </a:t>
            </a:r>
          </a:p>
          <a:p>
            <a:pPr>
              <a:lnSpc>
                <a:spcPct val="120000"/>
              </a:lnSpc>
            </a:pPr>
            <a:r>
              <a:rPr lang="fa-IR" altLang="fa-IR" dirty="0">
                <a:cs typeface="B Compset" panose="00000400000000000000" pitchFamily="2" charset="-78"/>
              </a:rPr>
              <a:t>زمانیکه لایه ها برروی هم نصب می شوند درزها بر روی هم و در یک ردیف قرار نمی گیرند که موجب جلوگیری از ترک خوردگی و ایجاد یک دیوار قوی میشود. </a:t>
            </a:r>
          </a:p>
          <a:p>
            <a:pPr>
              <a:lnSpc>
                <a:spcPct val="120000"/>
              </a:lnSpc>
            </a:pPr>
            <a:r>
              <a:rPr lang="fa-IR" altLang="fa-IR" dirty="0">
                <a:cs typeface="B Compset" panose="00000400000000000000" pitchFamily="2" charset="-78"/>
              </a:rPr>
              <a:t>در ساختار پانلهای دوبل معمولا کلیه صفحات زیرین در هر اتاق نصب و سپس لایه بعدی پوشش می شود این کار به علت قرار گرفتن یک لایه بر روی دیگری انجام می شود و لذا از تعداد پیچهای کمتری استفاده می شود در نتیجه اتصالات لایه رویی بوسیله لایه زیرین صفحات ساختارگچی خشک مسلح می شوند</a:t>
            </a:r>
            <a:endParaRPr lang="en-US" altLang="fa-IR" dirty="0">
              <a:cs typeface="B Compset" panose="00000400000000000000" pitchFamily="2" charset="-78"/>
            </a:endParaRPr>
          </a:p>
        </p:txBody>
      </p:sp>
      <p:pic>
        <p:nvPicPr>
          <p:cNvPr id="60422" name="Picture 6" descr="Pictur2"/>
          <p:cNvPicPr>
            <a:picLocks noChangeAspect="1" noChangeArrowheads="1"/>
          </p:cNvPicPr>
          <p:nvPr/>
        </p:nvPicPr>
        <p:blipFill>
          <a:blip r:embed="rId2">
            <a:clrChange>
              <a:clrFrom>
                <a:srgbClr val="FAFFFF"/>
              </a:clrFrom>
              <a:clrTo>
                <a:srgbClr val="FAFFFF">
                  <a:alpha val="0"/>
                </a:srgbClr>
              </a:clrTo>
            </a:clrChange>
            <a:lum bright="-30000" contrast="72000"/>
            <a:extLst>
              <a:ext uri="{28A0092B-C50C-407E-A947-70E740481C1C}">
                <a14:useLocalDpi xmlns:a14="http://schemas.microsoft.com/office/drawing/2010/main" val="0"/>
              </a:ext>
            </a:extLst>
          </a:blip>
          <a:srcRect/>
          <a:stretch>
            <a:fillRect/>
          </a:stretch>
        </p:blipFill>
        <p:spPr bwMode="auto">
          <a:xfrm>
            <a:off x="5562600" y="533400"/>
            <a:ext cx="3276600" cy="24812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 name="Picture 8" descr="13 006.jpg"/>
          <p:cNvPicPr>
            <a:picLocks noChangeAspect="1"/>
          </p:cNvPicPr>
          <p:nvPr/>
        </p:nvPicPr>
        <p:blipFill>
          <a:blip r:embed="rId3">
            <a:clrChange>
              <a:clrFrom>
                <a:srgbClr val="F2F6FF"/>
              </a:clrFrom>
              <a:clrTo>
                <a:srgbClr val="F2F6FF">
                  <a:alpha val="0"/>
                </a:srgbClr>
              </a:clrTo>
            </a:clrChange>
            <a:lum bright="20000" contrast="28000"/>
            <a:extLst>
              <a:ext uri="{28A0092B-C50C-407E-A947-70E740481C1C}">
                <a14:useLocalDpi xmlns:a14="http://schemas.microsoft.com/office/drawing/2010/main" val="0"/>
              </a:ext>
            </a:extLst>
          </a:blip>
          <a:srcRect t="13477" r="20377" b="19330"/>
          <a:stretch>
            <a:fillRect/>
          </a:stretch>
        </p:blipFill>
        <p:spPr bwMode="auto">
          <a:xfrm>
            <a:off x="0" y="4676775"/>
            <a:ext cx="3276600" cy="21812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0428" name="Picture 12" descr="13 032 - 2"/>
          <p:cNvPicPr>
            <a:picLocks noChangeAspect="1" noChangeArrowheads="1"/>
          </p:cNvPicPr>
          <p:nvPr/>
        </p:nvPicPr>
        <p:blipFill>
          <a:blip r:embed="rId4" cstate="print">
            <a:clrChange>
              <a:clrFrom>
                <a:srgbClr val="FEFEFE"/>
              </a:clrFrom>
              <a:clrTo>
                <a:srgbClr val="FEFEFE">
                  <a:alpha val="0"/>
                </a:srgbClr>
              </a:clrTo>
            </a:clrChange>
            <a:lum bright="-18000" contrast="36000"/>
            <a:extLst>
              <a:ext uri="{28A0092B-C50C-407E-A947-70E740481C1C}">
                <a14:useLocalDpi xmlns:a14="http://schemas.microsoft.com/office/drawing/2010/main" val="0"/>
              </a:ext>
            </a:extLst>
          </a:blip>
          <a:srcRect/>
          <a:stretch>
            <a:fillRect/>
          </a:stretch>
        </p:blipFill>
        <p:spPr bwMode="auto">
          <a:xfrm>
            <a:off x="914400" y="2819400"/>
            <a:ext cx="1643063"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357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74675" y="609600"/>
            <a:ext cx="8001000" cy="838200"/>
          </a:xfrm>
        </p:spPr>
        <p:txBody>
          <a:bodyPr/>
          <a:lstStyle/>
          <a:p>
            <a:pPr algn="r"/>
            <a:r>
              <a:rPr lang="fa-IR" altLang="fa-IR" sz="2800" b="1" dirty="0">
                <a:cs typeface="B Compset" panose="00000400000000000000" pitchFamily="2" charset="-78"/>
              </a:rPr>
              <a:t>لزوم به كار بردن سيستم نوين سازه اي</a:t>
            </a:r>
            <a:endParaRPr lang="en-US" altLang="fa-IR" sz="2800" b="1" dirty="0">
              <a:cs typeface="B Compset" panose="00000400000000000000" pitchFamily="2" charset="-78"/>
            </a:endParaRPr>
          </a:p>
        </p:txBody>
      </p:sp>
      <p:sp>
        <p:nvSpPr>
          <p:cNvPr id="3075" name="Rectangle 3"/>
          <p:cNvSpPr>
            <a:spLocks noGrp="1" noChangeArrowheads="1"/>
          </p:cNvSpPr>
          <p:nvPr>
            <p:ph idx="1"/>
          </p:nvPr>
        </p:nvSpPr>
        <p:spPr>
          <a:xfrm>
            <a:off x="304800" y="1738313"/>
            <a:ext cx="8305800" cy="852487"/>
          </a:xfrm>
        </p:spPr>
        <p:txBody>
          <a:bodyPr/>
          <a:lstStyle/>
          <a:p>
            <a:pPr marL="0" indent="290513">
              <a:lnSpc>
                <a:spcPct val="125000"/>
              </a:lnSpc>
              <a:buFont typeface="Wingdings" panose="05000000000000000000" pitchFamily="2" charset="2"/>
              <a:buNone/>
            </a:pPr>
            <a:r>
              <a:rPr lang="fa-IR" altLang="fa-IR" sz="1900" dirty="0">
                <a:latin typeface="Arial" panose="020B0604020202020204" pitchFamily="34" charset="0"/>
                <a:cs typeface="B Compset" panose="00000400000000000000" pitchFamily="2" charset="-78"/>
              </a:rPr>
              <a:t>1 .</a:t>
            </a:r>
            <a:r>
              <a:rPr lang="fa-IR" altLang="fa-IR" sz="1900" u="sng" dirty="0">
                <a:latin typeface="Arial" panose="020B0604020202020204" pitchFamily="34" charset="0"/>
                <a:cs typeface="B Compset" panose="00000400000000000000" pitchFamily="2" charset="-78"/>
              </a:rPr>
              <a:t> </a:t>
            </a:r>
            <a:r>
              <a:rPr lang="fa-IR" altLang="fa-IR" sz="1900" dirty="0">
                <a:latin typeface="Arial" panose="020B0604020202020204" pitchFamily="34" charset="0"/>
                <a:cs typeface="B Compset" panose="00000400000000000000" pitchFamily="2" charset="-78"/>
              </a:rPr>
              <a:t>با توجه به </a:t>
            </a:r>
            <a:r>
              <a:rPr lang="fa-IR" altLang="fa-IR" sz="1900" u="sng" dirty="0">
                <a:latin typeface="Arial" panose="020B0604020202020204" pitchFamily="34" charset="0"/>
                <a:cs typeface="B Compset" panose="00000400000000000000" pitchFamily="2" charset="-78"/>
              </a:rPr>
              <a:t>وسعت کشور</a:t>
            </a:r>
            <a:r>
              <a:rPr lang="fa-IR" altLang="fa-IR" sz="1900" dirty="0">
                <a:latin typeface="Arial" panose="020B0604020202020204" pitchFamily="34" charset="0"/>
                <a:cs typeface="B Compset" panose="00000400000000000000" pitchFamily="2" charset="-78"/>
              </a:rPr>
              <a:t> ایران و </a:t>
            </a:r>
            <a:r>
              <a:rPr lang="fa-IR" altLang="fa-IR" sz="1900" u="sng" dirty="0">
                <a:latin typeface="Arial" panose="020B0604020202020204" pitchFamily="34" charset="0"/>
                <a:cs typeface="B Compset" panose="00000400000000000000" pitchFamily="2" charset="-78"/>
              </a:rPr>
              <a:t>شرایط اقلیمی متفاوت</a:t>
            </a:r>
            <a:r>
              <a:rPr lang="fa-IR" altLang="fa-IR" sz="1900" dirty="0">
                <a:latin typeface="Arial" panose="020B0604020202020204" pitchFamily="34" charset="0"/>
                <a:cs typeface="B Compset" panose="00000400000000000000" pitchFamily="2" charset="-78"/>
              </a:rPr>
              <a:t> آن لازم است روش های ساختمان سازی متناسب با شرایط آن مناطق تدوین و به مورد اجرا گذاشته شود.</a:t>
            </a:r>
            <a:r>
              <a:rPr lang="fa-IR" altLang="fa-IR" sz="1900" dirty="0">
                <a:cs typeface="B Compset" panose="00000400000000000000" pitchFamily="2" charset="-78"/>
              </a:rPr>
              <a:t>                      </a:t>
            </a:r>
            <a:endParaRPr lang="en-US" altLang="fa-IR" sz="1900" dirty="0">
              <a:cs typeface="B Compset" panose="00000400000000000000" pitchFamily="2" charset="-78"/>
            </a:endParaRPr>
          </a:p>
        </p:txBody>
      </p:sp>
      <p:sp>
        <p:nvSpPr>
          <p:cNvPr id="3076" name="Rectangle 4"/>
          <p:cNvSpPr>
            <a:spLocks noChangeArrowheads="1"/>
          </p:cNvSpPr>
          <p:nvPr/>
        </p:nvSpPr>
        <p:spPr bwMode="auto">
          <a:xfrm>
            <a:off x="190500" y="2514600"/>
            <a:ext cx="6705600" cy="36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altLang="fa-IR" sz="1900" dirty="0">
                <a:cs typeface="B Compset" panose="00000400000000000000" pitchFamily="2" charset="-78"/>
              </a:rPr>
              <a:t>2 . نظر به اینکه کشورایران روی یکی از کمربندهای فعال زلزله درجهان قرار دارد لذا </a:t>
            </a:r>
            <a:r>
              <a:rPr lang="fa-IR" altLang="fa-IR" sz="1900" u="sng" dirty="0">
                <a:cs typeface="B Compset" panose="00000400000000000000" pitchFamily="2" charset="-78"/>
              </a:rPr>
              <a:t>ایجاد سازه های مقاوم</a:t>
            </a:r>
            <a:r>
              <a:rPr lang="fa-IR" altLang="fa-IR" sz="1900" dirty="0">
                <a:cs typeface="B Compset" panose="00000400000000000000" pitchFamily="2" charset="-78"/>
              </a:rPr>
              <a:t> از اولویت خاص برخوردار است. </a:t>
            </a:r>
          </a:p>
          <a:p>
            <a:endParaRPr lang="fa-IR" altLang="fa-IR" sz="1900" dirty="0">
              <a:cs typeface="B Compset" panose="00000400000000000000" pitchFamily="2" charset="-78"/>
            </a:endParaRPr>
          </a:p>
          <a:p>
            <a:r>
              <a:rPr lang="fa-IR" altLang="fa-IR" sz="1900" dirty="0">
                <a:cs typeface="B Compset" panose="00000400000000000000" pitchFamily="2" charset="-78"/>
              </a:rPr>
              <a:t>3 . افزايش نياز به ساختمانهاي جديد :</a:t>
            </a:r>
          </a:p>
          <a:p>
            <a:pPr>
              <a:lnSpc>
                <a:spcPct val="125000"/>
              </a:lnSpc>
            </a:pPr>
            <a:r>
              <a:rPr lang="fa-IR" altLang="fa-IR" sz="1900" dirty="0">
                <a:cs typeface="B Compset" panose="00000400000000000000" pitchFamily="2" charset="-78"/>
              </a:rPr>
              <a:t>الف . بررسی نیاز کشور به واحدهای مسکونی نشان می دهد که با توجه به جوان بودن بافت نیروی انسانی هرساله به حدود 600000 واحد مسکونی جدید نیاز است که روشهای سنتی ساخت و ساز جوابگوی بخش محدودی از این نیاز میباشد. </a:t>
            </a:r>
          </a:p>
          <a:p>
            <a:r>
              <a:rPr lang="fa-IR" altLang="fa-IR" sz="1900" dirty="0">
                <a:cs typeface="B Compset" panose="00000400000000000000" pitchFamily="2" charset="-78"/>
              </a:rPr>
              <a:t>امروزه نيازمند سيستم نويني هستيم كه از </a:t>
            </a:r>
            <a:r>
              <a:rPr lang="fa-IR" altLang="fa-IR" sz="1900" u="sng" dirty="0">
                <a:cs typeface="B Compset" panose="00000400000000000000" pitchFamily="2" charset="-78"/>
              </a:rPr>
              <a:t>سرعت و سهولت اجرايي بالا</a:t>
            </a:r>
            <a:r>
              <a:rPr lang="fa-IR" altLang="fa-IR" sz="1900" dirty="0">
                <a:cs typeface="B Compset" panose="00000400000000000000" pitchFamily="2" charset="-78"/>
              </a:rPr>
              <a:t>يي برخوردار باشد.</a:t>
            </a:r>
          </a:p>
          <a:p>
            <a:endParaRPr lang="fa-IR" altLang="fa-IR" sz="1900" dirty="0">
              <a:cs typeface="B Compset" panose="00000400000000000000" pitchFamily="2" charset="-78"/>
            </a:endParaRPr>
          </a:p>
          <a:p>
            <a:pPr>
              <a:lnSpc>
                <a:spcPct val="125000"/>
              </a:lnSpc>
            </a:pPr>
            <a:r>
              <a:rPr lang="fa-IR" altLang="fa-IR" sz="1900" dirty="0">
                <a:cs typeface="B Compset" panose="00000400000000000000" pitchFamily="2" charset="-78"/>
              </a:rPr>
              <a:t>ب . علاوه بر نیازهای جدید،کیفیت ضعیف ساخت باعث استهلاک سریع ساختمانهای موجود شده که این امرباعث افزایش نیاز به ساختمانهای جدید میباشد.</a:t>
            </a:r>
            <a:endParaRPr lang="en-US" altLang="fa-IR" sz="1900" dirty="0">
              <a:cs typeface="B Compset" panose="00000400000000000000" pitchFamily="2" charset="-78"/>
            </a:endParaRPr>
          </a:p>
        </p:txBody>
      </p:sp>
      <p:pic>
        <p:nvPicPr>
          <p:cNvPr id="3078" name="Picture 6" descr="Copy of 13 017"/>
          <p:cNvPicPr>
            <a:picLocks noChangeAspect="1" noChangeArrowheads="1"/>
          </p:cNvPicPr>
          <p:nvPr/>
        </p:nvPicPr>
        <p:blipFill>
          <a:blip r:embed="rId2" cstate="print">
            <a:lum bright="-24000" contrast="36000"/>
            <a:extLst>
              <a:ext uri="{28A0092B-C50C-407E-A947-70E740481C1C}">
                <a14:useLocalDpi xmlns:a14="http://schemas.microsoft.com/office/drawing/2010/main" val="0"/>
              </a:ext>
            </a:extLst>
          </a:blip>
          <a:srcRect l="2922" t="54848" r="50655" b="22162"/>
          <a:stretch>
            <a:fillRect/>
          </a:stretch>
        </p:blipFill>
        <p:spPr bwMode="auto">
          <a:xfrm>
            <a:off x="6934200" y="2717800"/>
            <a:ext cx="2209800" cy="14732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picture1"/>
          <p:cNvPicPr>
            <a:picLocks noChangeAspect="1" noChangeArrowheads="1"/>
          </p:cNvPicPr>
          <p:nvPr/>
        </p:nvPicPr>
        <p:blipFill>
          <a:blip r:embed="rId3">
            <a:extLst>
              <a:ext uri="{28A0092B-C50C-407E-A947-70E740481C1C}">
                <a14:useLocalDpi xmlns:a14="http://schemas.microsoft.com/office/drawing/2010/main" val="0"/>
              </a:ext>
            </a:extLst>
          </a:blip>
          <a:srcRect l="20169" r="51357" b="66249"/>
          <a:stretch>
            <a:fillRect/>
          </a:stretch>
        </p:blipFill>
        <p:spPr bwMode="auto">
          <a:xfrm>
            <a:off x="7239000" y="4419600"/>
            <a:ext cx="16002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35954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gn="r"/>
            <a:r>
              <a:rPr lang="fa-IR" altLang="fa-IR" sz="3000" b="1" dirty="0">
                <a:cs typeface="B Compset" panose="00000400000000000000" pitchFamily="2" charset="-78"/>
              </a:rPr>
              <a:t>بلوكهاي حمايتي</a:t>
            </a:r>
            <a:endParaRPr lang="en-US" altLang="fa-IR" sz="3000" b="1" dirty="0">
              <a:cs typeface="B Compset" panose="00000400000000000000" pitchFamily="2" charset="-78"/>
            </a:endParaRPr>
          </a:p>
        </p:txBody>
      </p:sp>
      <p:sp>
        <p:nvSpPr>
          <p:cNvPr id="72707" name="Rectangle 3"/>
          <p:cNvSpPr>
            <a:spLocks noGrp="1" noChangeArrowheads="1"/>
          </p:cNvSpPr>
          <p:nvPr>
            <p:ph idx="1"/>
          </p:nvPr>
        </p:nvSpPr>
        <p:spPr>
          <a:xfrm>
            <a:off x="457199" y="2142068"/>
            <a:ext cx="8373979" cy="3649133"/>
          </a:xfrm>
        </p:spPr>
        <p:txBody>
          <a:bodyPr>
            <a:noAutofit/>
          </a:bodyPr>
          <a:lstStyle/>
          <a:p>
            <a:pPr marL="0" indent="231775">
              <a:lnSpc>
                <a:spcPct val="150000"/>
              </a:lnSpc>
              <a:buFont typeface="Wingdings" panose="05000000000000000000" pitchFamily="2" charset="2"/>
              <a:buNone/>
            </a:pPr>
            <a:r>
              <a:rPr lang="fa-IR" altLang="fa-IR" sz="1400" dirty="0">
                <a:cs typeface="B Compset" panose="00000400000000000000" pitchFamily="2" charset="-78"/>
              </a:rPr>
              <a:t>بلوكهاي حمايتي سيستمي است كه براي </a:t>
            </a:r>
            <a:r>
              <a:rPr lang="fa-IR" altLang="fa-IR" sz="1400" u="sng" dirty="0">
                <a:cs typeface="B Compset" panose="00000400000000000000" pitchFamily="2" charset="-78"/>
              </a:rPr>
              <a:t>كاهش تغيير شكل طبيعي اتصال</a:t>
            </a:r>
            <a:r>
              <a:rPr lang="fa-IR" altLang="fa-IR" sz="1400" dirty="0">
                <a:cs typeface="B Compset" panose="00000400000000000000" pitchFamily="2" charset="-78"/>
              </a:rPr>
              <a:t> در ساختار صفحه گچي تك لايه كه در اثر جابجايي كار و شرايط طبيعي اتفاق مي افتد، استفاده مي شود.</a:t>
            </a:r>
          </a:p>
          <a:p>
            <a:pPr marL="0" indent="231775">
              <a:lnSpc>
                <a:spcPct val="150000"/>
              </a:lnSpc>
              <a:buFont typeface="Wingdings" panose="05000000000000000000" pitchFamily="2" charset="2"/>
              <a:buNone/>
            </a:pPr>
            <a:r>
              <a:rPr lang="fa-IR" altLang="fa-IR" sz="1400" dirty="0">
                <a:cs typeface="B Compset" panose="00000400000000000000" pitchFamily="2" charset="-78"/>
              </a:rPr>
              <a:t>اين سيستم شامل يك قطعه بريده شه از صفحه روكش دار گچي است كه  در سطح پشتي صفحه گچي، و </a:t>
            </a:r>
            <a:r>
              <a:rPr lang="fa-IR" altLang="fa-IR" sz="1400" u="sng" dirty="0">
                <a:cs typeface="B Compset" panose="00000400000000000000" pitchFamily="2" charset="-78"/>
              </a:rPr>
              <a:t>در محل اتصالات</a:t>
            </a:r>
            <a:r>
              <a:rPr lang="fa-IR" altLang="fa-IR" sz="1400" dirty="0">
                <a:cs typeface="B Compset" panose="00000400000000000000" pitchFamily="2" charset="-78"/>
              </a:rPr>
              <a:t> نصب مي گردند تا استحكام و مقاومت خوبي به دست دهند.</a:t>
            </a:r>
            <a:endParaRPr lang="en-US" altLang="fa-IR" sz="1400" dirty="0">
              <a:cs typeface="B Compset" panose="00000400000000000000" pitchFamily="2" charset="-78"/>
            </a:endParaRPr>
          </a:p>
          <a:p>
            <a:pPr marL="0" indent="231775">
              <a:lnSpc>
                <a:spcPct val="150000"/>
              </a:lnSpc>
              <a:buFont typeface="Wingdings" panose="05000000000000000000" pitchFamily="2" charset="2"/>
              <a:buNone/>
            </a:pPr>
            <a:r>
              <a:rPr lang="fa-IR" altLang="fa-IR" sz="1400" dirty="0">
                <a:cs typeface="B Compset" panose="00000400000000000000" pitchFamily="2" charset="-78"/>
              </a:rPr>
              <a:t>ابعاد : عرض 200 ميليمتر و طول لازم</a:t>
            </a:r>
          </a:p>
          <a:p>
            <a:pPr marL="0" indent="231775">
              <a:lnSpc>
                <a:spcPct val="150000"/>
              </a:lnSpc>
              <a:buFont typeface="Wingdings" panose="05000000000000000000" pitchFamily="2" charset="2"/>
              <a:buNone/>
            </a:pPr>
            <a:r>
              <a:rPr lang="fa-IR" altLang="fa-IR" sz="1400" dirty="0">
                <a:cs typeface="B Compset" panose="00000400000000000000" pitchFamily="2" charset="-78"/>
              </a:rPr>
              <a:t>به راحتي در بين قاب زيرسازي جا مي گيرد و خمير </a:t>
            </a:r>
          </a:p>
          <a:p>
            <a:pPr marL="0" indent="231775">
              <a:lnSpc>
                <a:spcPct val="150000"/>
              </a:lnSpc>
              <a:buFont typeface="Wingdings" panose="05000000000000000000" pitchFamily="2" charset="2"/>
              <a:buNone/>
            </a:pPr>
            <a:r>
              <a:rPr lang="fa-IR" altLang="fa-IR" sz="1400" dirty="0">
                <a:cs typeface="B Compset" panose="00000400000000000000" pitchFamily="2" charset="-78"/>
              </a:rPr>
              <a:t>بتونه يا چسب چند منظوره در پشت آن استفاده مي شود. </a:t>
            </a:r>
          </a:p>
          <a:p>
            <a:pPr marL="0" indent="231775">
              <a:lnSpc>
                <a:spcPct val="150000"/>
              </a:lnSpc>
              <a:buFont typeface="Wingdings" panose="05000000000000000000" pitchFamily="2" charset="2"/>
              <a:buNone/>
            </a:pPr>
            <a:r>
              <a:rPr lang="fa-IR" altLang="fa-IR" sz="1400" dirty="0">
                <a:cs typeface="B Compset" panose="00000400000000000000" pitchFamily="2" charset="-78"/>
              </a:rPr>
              <a:t>بلوكهاي حمايتي براي اجرا در طول لبه كناري و انتهايي</a:t>
            </a:r>
          </a:p>
          <a:p>
            <a:pPr marL="0" indent="231775">
              <a:lnSpc>
                <a:spcPct val="150000"/>
              </a:lnSpc>
              <a:buFont typeface="Wingdings" panose="05000000000000000000" pitchFamily="2" charset="2"/>
              <a:buNone/>
            </a:pPr>
            <a:r>
              <a:rPr lang="fa-IR" altLang="fa-IR" sz="1400" dirty="0">
                <a:cs typeface="B Compset" panose="00000400000000000000" pitchFamily="2" charset="-78"/>
              </a:rPr>
              <a:t>صفحه قرار مي گيرد. بعد از اينكه كليه بلوكها در جاي </a:t>
            </a:r>
          </a:p>
          <a:p>
            <a:pPr marL="0" indent="231775">
              <a:lnSpc>
                <a:spcPct val="150000"/>
              </a:lnSpc>
              <a:buFont typeface="Wingdings" panose="05000000000000000000" pitchFamily="2" charset="2"/>
              <a:buNone/>
            </a:pPr>
            <a:r>
              <a:rPr lang="fa-IR" altLang="fa-IR" sz="1400" dirty="0">
                <a:cs typeface="B Compset" panose="00000400000000000000" pitchFamily="2" charset="-78"/>
              </a:rPr>
              <a:t>خود قرار گرفتند، صفحه بعدي نصب مي گردد.</a:t>
            </a:r>
            <a:endParaRPr lang="en-US" altLang="fa-IR" sz="1400" dirty="0">
              <a:cs typeface="B Compset" panose="00000400000000000000" pitchFamily="2" charset="-78"/>
            </a:endParaRPr>
          </a:p>
        </p:txBody>
      </p:sp>
      <p:pic>
        <p:nvPicPr>
          <p:cNvPr id="72708" name="Picture 4" descr="13 039 - 2"/>
          <p:cNvPicPr>
            <a:picLocks noChangeAspect="1" noChangeArrowheads="1"/>
          </p:cNvPicPr>
          <p:nvPr/>
        </p:nvPicPr>
        <p:blipFill>
          <a:blip r:embed="rId2">
            <a:lum bright="-30000" contrast="18000"/>
            <a:extLst>
              <a:ext uri="{28A0092B-C50C-407E-A947-70E740481C1C}">
                <a14:useLocalDpi xmlns:a14="http://schemas.microsoft.com/office/drawing/2010/main" val="0"/>
              </a:ext>
            </a:extLst>
          </a:blip>
          <a:srcRect/>
          <a:stretch>
            <a:fillRect/>
          </a:stretch>
        </p:blipFill>
        <p:spPr bwMode="auto">
          <a:xfrm>
            <a:off x="652463" y="3587750"/>
            <a:ext cx="3614737" cy="2308225"/>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72709" name="Freeform 5"/>
          <p:cNvSpPr>
            <a:spLocks/>
          </p:cNvSpPr>
          <p:nvPr/>
        </p:nvSpPr>
        <p:spPr bwMode="auto">
          <a:xfrm>
            <a:off x="1905000" y="3700463"/>
            <a:ext cx="2286000" cy="1143000"/>
          </a:xfrm>
          <a:custGeom>
            <a:avLst/>
            <a:gdLst>
              <a:gd name="T0" fmla="*/ 1053 w 1334"/>
              <a:gd name="T1" fmla="*/ 715 h 717"/>
              <a:gd name="T2" fmla="*/ 788 w 1334"/>
              <a:gd name="T3" fmla="*/ 670 h 717"/>
              <a:gd name="T4" fmla="*/ 596 w 1334"/>
              <a:gd name="T5" fmla="*/ 542 h 717"/>
              <a:gd name="T6" fmla="*/ 587 w 1334"/>
              <a:gd name="T7" fmla="*/ 514 h 717"/>
              <a:gd name="T8" fmla="*/ 559 w 1334"/>
              <a:gd name="T9" fmla="*/ 505 h 717"/>
              <a:gd name="T10" fmla="*/ 504 w 1334"/>
              <a:gd name="T11" fmla="*/ 469 h 717"/>
              <a:gd name="T12" fmla="*/ 413 w 1334"/>
              <a:gd name="T13" fmla="*/ 441 h 717"/>
              <a:gd name="T14" fmla="*/ 385 w 1334"/>
              <a:gd name="T15" fmla="*/ 423 h 717"/>
              <a:gd name="T16" fmla="*/ 321 w 1334"/>
              <a:gd name="T17" fmla="*/ 405 h 717"/>
              <a:gd name="T18" fmla="*/ 239 w 1334"/>
              <a:gd name="T19" fmla="*/ 368 h 717"/>
              <a:gd name="T20" fmla="*/ 93 w 1334"/>
              <a:gd name="T21" fmla="*/ 277 h 717"/>
              <a:gd name="T22" fmla="*/ 29 w 1334"/>
              <a:gd name="T23" fmla="*/ 222 h 717"/>
              <a:gd name="T24" fmla="*/ 11 w 1334"/>
              <a:gd name="T25" fmla="*/ 167 h 717"/>
              <a:gd name="T26" fmla="*/ 1 w 1334"/>
              <a:gd name="T27" fmla="*/ 139 h 717"/>
              <a:gd name="T28" fmla="*/ 56 w 1334"/>
              <a:gd name="T29" fmla="*/ 57 h 717"/>
              <a:gd name="T30" fmla="*/ 214 w 1334"/>
              <a:gd name="T31" fmla="*/ 0 h 717"/>
              <a:gd name="T32" fmla="*/ 404 w 1334"/>
              <a:gd name="T33" fmla="*/ 21 h 717"/>
              <a:gd name="T34" fmla="*/ 468 w 1334"/>
              <a:gd name="T35" fmla="*/ 85 h 717"/>
              <a:gd name="T36" fmla="*/ 477 w 1334"/>
              <a:gd name="T37" fmla="*/ 112 h 717"/>
              <a:gd name="T38" fmla="*/ 513 w 1334"/>
              <a:gd name="T39" fmla="*/ 121 h 717"/>
              <a:gd name="T40" fmla="*/ 687 w 1334"/>
              <a:gd name="T41" fmla="*/ 158 h 717"/>
              <a:gd name="T42" fmla="*/ 797 w 1334"/>
              <a:gd name="T43" fmla="*/ 203 h 717"/>
              <a:gd name="T44" fmla="*/ 870 w 1334"/>
              <a:gd name="T45" fmla="*/ 267 h 717"/>
              <a:gd name="T46" fmla="*/ 925 w 1334"/>
              <a:gd name="T47" fmla="*/ 304 h 717"/>
              <a:gd name="T48" fmla="*/ 989 w 1334"/>
              <a:gd name="T49" fmla="*/ 341 h 717"/>
              <a:gd name="T50" fmla="*/ 1025 w 1334"/>
              <a:gd name="T51" fmla="*/ 368 h 717"/>
              <a:gd name="T52" fmla="*/ 1044 w 1334"/>
              <a:gd name="T53" fmla="*/ 395 h 717"/>
              <a:gd name="T54" fmla="*/ 1217 w 1334"/>
              <a:gd name="T55" fmla="*/ 414 h 717"/>
              <a:gd name="T56" fmla="*/ 1263 w 1334"/>
              <a:gd name="T57" fmla="*/ 423 h 717"/>
              <a:gd name="T58" fmla="*/ 1272 w 1334"/>
              <a:gd name="T59" fmla="*/ 450 h 717"/>
              <a:gd name="T60" fmla="*/ 1300 w 1334"/>
              <a:gd name="T61" fmla="*/ 459 h 717"/>
              <a:gd name="T62" fmla="*/ 1318 w 1334"/>
              <a:gd name="T63" fmla="*/ 597 h 717"/>
              <a:gd name="T64" fmla="*/ 1309 w 1334"/>
              <a:gd name="T65" fmla="*/ 633 h 717"/>
              <a:gd name="T66" fmla="*/ 1263 w 1334"/>
              <a:gd name="T67" fmla="*/ 642 h 717"/>
              <a:gd name="T68" fmla="*/ 1062 w 1334"/>
              <a:gd name="T69" fmla="*/ 706 h 717"/>
              <a:gd name="T70" fmla="*/ 1053 w 1334"/>
              <a:gd name="T71" fmla="*/ 715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4" h="717">
                <a:moveTo>
                  <a:pt x="1053" y="715"/>
                </a:moveTo>
                <a:cubicBezTo>
                  <a:pt x="960" y="685"/>
                  <a:pt x="888" y="677"/>
                  <a:pt x="788" y="670"/>
                </a:cubicBezTo>
                <a:cubicBezTo>
                  <a:pt x="703" y="635"/>
                  <a:pt x="667" y="589"/>
                  <a:pt x="596" y="542"/>
                </a:cubicBezTo>
                <a:cubicBezTo>
                  <a:pt x="593" y="533"/>
                  <a:pt x="594" y="521"/>
                  <a:pt x="587" y="514"/>
                </a:cubicBezTo>
                <a:cubicBezTo>
                  <a:pt x="580" y="507"/>
                  <a:pt x="567" y="510"/>
                  <a:pt x="559" y="505"/>
                </a:cubicBezTo>
                <a:cubicBezTo>
                  <a:pt x="490" y="460"/>
                  <a:pt x="571" y="491"/>
                  <a:pt x="504" y="469"/>
                </a:cubicBezTo>
                <a:cubicBezTo>
                  <a:pt x="445" y="428"/>
                  <a:pt x="516" y="471"/>
                  <a:pt x="413" y="441"/>
                </a:cubicBezTo>
                <a:cubicBezTo>
                  <a:pt x="402" y="438"/>
                  <a:pt x="395" y="428"/>
                  <a:pt x="385" y="423"/>
                </a:cubicBezTo>
                <a:cubicBezTo>
                  <a:pt x="371" y="416"/>
                  <a:pt x="334" y="408"/>
                  <a:pt x="321" y="405"/>
                </a:cubicBezTo>
                <a:cubicBezTo>
                  <a:pt x="296" y="379"/>
                  <a:pt x="274" y="377"/>
                  <a:pt x="239" y="368"/>
                </a:cubicBezTo>
                <a:cubicBezTo>
                  <a:pt x="190" y="336"/>
                  <a:pt x="146" y="304"/>
                  <a:pt x="93" y="277"/>
                </a:cubicBezTo>
                <a:cubicBezTo>
                  <a:pt x="65" y="248"/>
                  <a:pt x="53" y="258"/>
                  <a:pt x="29" y="222"/>
                </a:cubicBezTo>
                <a:cubicBezTo>
                  <a:pt x="23" y="204"/>
                  <a:pt x="17" y="185"/>
                  <a:pt x="11" y="167"/>
                </a:cubicBezTo>
                <a:cubicBezTo>
                  <a:pt x="8" y="158"/>
                  <a:pt x="1" y="139"/>
                  <a:pt x="1" y="139"/>
                </a:cubicBezTo>
                <a:cubicBezTo>
                  <a:pt x="18" y="46"/>
                  <a:pt x="0" y="113"/>
                  <a:pt x="56" y="57"/>
                </a:cubicBezTo>
                <a:lnTo>
                  <a:pt x="214" y="0"/>
                </a:lnTo>
                <a:cubicBezTo>
                  <a:pt x="279" y="2"/>
                  <a:pt x="341" y="4"/>
                  <a:pt x="404" y="21"/>
                </a:cubicBezTo>
                <a:cubicBezTo>
                  <a:pt x="433" y="78"/>
                  <a:pt x="429" y="46"/>
                  <a:pt x="468" y="85"/>
                </a:cubicBezTo>
                <a:cubicBezTo>
                  <a:pt x="471" y="94"/>
                  <a:pt x="470" y="106"/>
                  <a:pt x="477" y="112"/>
                </a:cubicBezTo>
                <a:cubicBezTo>
                  <a:pt x="487" y="120"/>
                  <a:pt x="501" y="117"/>
                  <a:pt x="513" y="121"/>
                </a:cubicBezTo>
                <a:cubicBezTo>
                  <a:pt x="572" y="139"/>
                  <a:pt x="625" y="149"/>
                  <a:pt x="687" y="158"/>
                </a:cubicBezTo>
                <a:cubicBezTo>
                  <a:pt x="730" y="172"/>
                  <a:pt x="761" y="180"/>
                  <a:pt x="797" y="203"/>
                </a:cubicBezTo>
                <a:cubicBezTo>
                  <a:pt x="818" y="235"/>
                  <a:pt x="833" y="255"/>
                  <a:pt x="870" y="267"/>
                </a:cubicBezTo>
                <a:cubicBezTo>
                  <a:pt x="915" y="314"/>
                  <a:pt x="853" y="253"/>
                  <a:pt x="925" y="304"/>
                </a:cubicBezTo>
                <a:cubicBezTo>
                  <a:pt x="986" y="347"/>
                  <a:pt x="915" y="321"/>
                  <a:pt x="989" y="341"/>
                </a:cubicBezTo>
                <a:cubicBezTo>
                  <a:pt x="1001" y="350"/>
                  <a:pt x="1014" y="357"/>
                  <a:pt x="1025" y="368"/>
                </a:cubicBezTo>
                <a:cubicBezTo>
                  <a:pt x="1033" y="376"/>
                  <a:pt x="1034" y="389"/>
                  <a:pt x="1044" y="395"/>
                </a:cubicBezTo>
                <a:cubicBezTo>
                  <a:pt x="1094" y="424"/>
                  <a:pt x="1159" y="410"/>
                  <a:pt x="1217" y="414"/>
                </a:cubicBezTo>
                <a:cubicBezTo>
                  <a:pt x="1232" y="417"/>
                  <a:pt x="1250" y="414"/>
                  <a:pt x="1263" y="423"/>
                </a:cubicBezTo>
                <a:cubicBezTo>
                  <a:pt x="1271" y="428"/>
                  <a:pt x="1265" y="443"/>
                  <a:pt x="1272" y="450"/>
                </a:cubicBezTo>
                <a:cubicBezTo>
                  <a:pt x="1279" y="457"/>
                  <a:pt x="1291" y="456"/>
                  <a:pt x="1300" y="459"/>
                </a:cubicBezTo>
                <a:cubicBezTo>
                  <a:pt x="1334" y="512"/>
                  <a:pt x="1329" y="524"/>
                  <a:pt x="1318" y="597"/>
                </a:cubicBezTo>
                <a:cubicBezTo>
                  <a:pt x="1316" y="609"/>
                  <a:pt x="1319" y="625"/>
                  <a:pt x="1309" y="633"/>
                </a:cubicBezTo>
                <a:cubicBezTo>
                  <a:pt x="1297" y="643"/>
                  <a:pt x="1278" y="639"/>
                  <a:pt x="1263" y="642"/>
                </a:cubicBezTo>
                <a:cubicBezTo>
                  <a:pt x="1223" y="704"/>
                  <a:pt x="1127" y="700"/>
                  <a:pt x="1062" y="706"/>
                </a:cubicBezTo>
                <a:cubicBezTo>
                  <a:pt x="1029" y="717"/>
                  <a:pt x="1026" y="715"/>
                  <a:pt x="1053" y="715"/>
                </a:cubicBezTo>
                <a:close/>
              </a:path>
            </a:pathLst>
          </a:custGeom>
          <a:solidFill>
            <a:schemeClr val="accent2">
              <a:alpha val="13000"/>
            </a:schemeClr>
          </a:solidFill>
          <a:ln w="25400" cap="rnd">
            <a:solidFill>
              <a:schemeClr val="accent2"/>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Tree>
    <p:extLst>
      <p:ext uri="{BB962C8B-B14F-4D97-AF65-F5344CB8AC3E}">
        <p14:creationId xmlns:p14="http://schemas.microsoft.com/office/powerpoint/2010/main" val="556389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5" name="Line 7"/>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3730" name="Rectangle 2"/>
          <p:cNvSpPr>
            <a:spLocks noGrp="1" noChangeArrowheads="1"/>
          </p:cNvSpPr>
          <p:nvPr>
            <p:ph type="title"/>
          </p:nvPr>
        </p:nvSpPr>
        <p:spPr>
          <a:xfrm>
            <a:off x="609600" y="304800"/>
            <a:ext cx="6248400" cy="1216025"/>
          </a:xfrm>
        </p:spPr>
        <p:txBody>
          <a:bodyPr/>
          <a:lstStyle/>
          <a:p>
            <a:r>
              <a:rPr lang="fa-IR" altLang="fa-IR" sz="3000" b="1">
                <a:cs typeface="B Compset" panose="00000400000000000000" pitchFamily="2" charset="-78"/>
              </a:rPr>
              <a:t>طرح هاي قوسي يا منحني</a:t>
            </a:r>
            <a:endParaRPr lang="en-US" altLang="fa-IR" sz="3000" b="1">
              <a:cs typeface="B Compset" panose="00000400000000000000" pitchFamily="2" charset="-78"/>
            </a:endParaRPr>
          </a:p>
        </p:txBody>
      </p:sp>
      <p:sp>
        <p:nvSpPr>
          <p:cNvPr id="73731" name="Rectangle 3"/>
          <p:cNvSpPr>
            <a:spLocks noGrp="1" noChangeArrowheads="1"/>
          </p:cNvSpPr>
          <p:nvPr>
            <p:ph idx="1"/>
          </p:nvPr>
        </p:nvSpPr>
        <p:spPr>
          <a:xfrm>
            <a:off x="566738" y="1752600"/>
            <a:ext cx="8043862" cy="4876800"/>
          </a:xfrm>
        </p:spPr>
        <p:txBody>
          <a:bodyPr/>
          <a:lstStyle/>
          <a:p>
            <a:pPr marL="0" indent="233363">
              <a:lnSpc>
                <a:spcPct val="150000"/>
              </a:lnSpc>
              <a:buFont typeface="Wingdings" panose="05000000000000000000" pitchFamily="2" charset="2"/>
              <a:buNone/>
            </a:pPr>
            <a:r>
              <a:rPr lang="fa-IR" altLang="fa-IR" sz="1900" dirty="0">
                <a:cs typeface="B Compset" panose="00000400000000000000" pitchFamily="2" charset="-78"/>
              </a:rPr>
              <a:t>                         پانلهاي ساختار گچي خشك مي توانند با انواع شكلهاي مختلف به صورت استوانه اي   </a:t>
            </a:r>
          </a:p>
          <a:p>
            <a:pPr marL="0" indent="233363">
              <a:lnSpc>
                <a:spcPct val="150000"/>
              </a:lnSpc>
              <a:buFont typeface="Wingdings" panose="05000000000000000000" pitchFamily="2" charset="2"/>
              <a:buNone/>
            </a:pPr>
            <a:r>
              <a:rPr lang="fa-IR" altLang="fa-IR" sz="1900" dirty="0">
                <a:cs typeface="B Compset" panose="00000400000000000000" pitchFamily="2" charset="-78"/>
              </a:rPr>
              <a:t>                         يا منحني اجرا شوند. با توجه به شعاع انحنا در مرحله اجرايي ،  پانلها مي توانند به صورت خشك يا خيس مورد استفاده قرار گيرند. براي نصب ساده تر بهتر است كه پانلها به صورت افقي و به آرامي روي قاب زيرسازي خم شده و كاملا محكم بسته شده تا به قوس مطلوب برسد.</a:t>
            </a:r>
          </a:p>
          <a:p>
            <a:pPr marL="0" indent="233363">
              <a:lnSpc>
                <a:spcPct val="120000"/>
              </a:lnSpc>
            </a:pPr>
            <a:r>
              <a:rPr lang="fa-IR" altLang="fa-IR" sz="1900" dirty="0">
                <a:cs typeface="B Compset" panose="00000400000000000000" pitchFamily="2" charset="-78"/>
              </a:rPr>
              <a:t> حداقل يك ساعت خيساندن در آب (خيس نمودن روكشهاي كاغذ رويي و پشتي صفحات )</a:t>
            </a:r>
          </a:p>
          <a:p>
            <a:pPr marL="0" indent="233363">
              <a:lnSpc>
                <a:spcPct val="120000"/>
              </a:lnSpc>
            </a:pPr>
            <a:r>
              <a:rPr lang="fa-IR" altLang="fa-IR" sz="1900" dirty="0">
                <a:cs typeface="B Compset" panose="00000400000000000000" pitchFamily="2" charset="-78"/>
              </a:rPr>
              <a:t> قرار دادن روي سطح تخت تا آب جذب ملات گچ شود</a:t>
            </a:r>
          </a:p>
          <a:p>
            <a:pPr marL="0" indent="233363">
              <a:lnSpc>
                <a:spcPct val="120000"/>
              </a:lnSpc>
              <a:buFont typeface="Wingdings" panose="05000000000000000000" pitchFamily="2" charset="2"/>
              <a:buNone/>
            </a:pPr>
            <a:r>
              <a:rPr lang="fa-IR" altLang="fa-IR" sz="1900" dirty="0">
                <a:cs typeface="B Compset" panose="00000400000000000000" pitchFamily="2" charset="-78"/>
              </a:rPr>
              <a:t>پس از تبخير و خشك شدن صفحه، پانل مانند حالت اوليه كاملا سخت</a:t>
            </a:r>
          </a:p>
          <a:p>
            <a:pPr marL="0" indent="233363">
              <a:lnSpc>
                <a:spcPct val="120000"/>
              </a:lnSpc>
              <a:buFont typeface="Wingdings" panose="05000000000000000000" pitchFamily="2" charset="2"/>
              <a:buNone/>
            </a:pPr>
            <a:r>
              <a:rPr lang="fa-IR" altLang="fa-IR" sz="1900" dirty="0">
                <a:cs typeface="B Compset" panose="00000400000000000000" pitchFamily="2" charset="-78"/>
              </a:rPr>
              <a:t> و محكم خواهد بود. صفحه روكش دار</a:t>
            </a:r>
          </a:p>
          <a:p>
            <a:pPr marL="0" indent="233363">
              <a:lnSpc>
                <a:spcPct val="120000"/>
              </a:lnSpc>
              <a:buFont typeface="Wingdings" panose="05000000000000000000" pitchFamily="2" charset="2"/>
              <a:buNone/>
            </a:pPr>
            <a:r>
              <a:rPr lang="fa-IR" altLang="fa-IR" sz="1900" dirty="0">
                <a:cs typeface="B Compset" panose="00000400000000000000" pitchFamily="2" charset="-78"/>
              </a:rPr>
              <a:t> بايد محكم به زيرسازي تكيه كند و با</a:t>
            </a:r>
          </a:p>
          <a:p>
            <a:pPr marL="0" indent="233363">
              <a:lnSpc>
                <a:spcPct val="120000"/>
              </a:lnSpc>
              <a:buFont typeface="Wingdings" panose="05000000000000000000" pitchFamily="2" charset="2"/>
              <a:buNone/>
            </a:pPr>
            <a:r>
              <a:rPr lang="fa-IR" altLang="fa-IR" sz="1900" dirty="0">
                <a:cs typeface="B Compset" panose="00000400000000000000" pitchFamily="2" charset="-78"/>
              </a:rPr>
              <a:t> ادوات اتصال كامل نصب شود.</a:t>
            </a:r>
          </a:p>
        </p:txBody>
      </p:sp>
      <p:pic>
        <p:nvPicPr>
          <p:cNvPr id="73732" name="Picture 4" descr="13 037"/>
          <p:cNvPicPr>
            <a:picLocks noChangeAspect="1" noChangeArrowheads="1"/>
          </p:cNvPicPr>
          <p:nvPr/>
        </p:nvPicPr>
        <p:blipFill>
          <a:blip r:embed="rId2" cstate="print">
            <a:clrChange>
              <a:clrFrom>
                <a:srgbClr val="FFFFFF"/>
              </a:clrFrom>
              <a:clrTo>
                <a:srgbClr val="FFFFFF">
                  <a:alpha val="0"/>
                </a:srgbClr>
              </a:clrTo>
            </a:clrChange>
            <a:lum bright="-36000" contrast="54000"/>
            <a:extLst>
              <a:ext uri="{28A0092B-C50C-407E-A947-70E740481C1C}">
                <a14:useLocalDpi xmlns:a14="http://schemas.microsoft.com/office/drawing/2010/main" val="0"/>
              </a:ext>
            </a:extLst>
          </a:blip>
          <a:srcRect l="47562" t="3084" r="7849" b="49625"/>
          <a:stretch>
            <a:fillRect/>
          </a:stretch>
        </p:blipFill>
        <p:spPr bwMode="auto">
          <a:xfrm>
            <a:off x="3200400" y="4800600"/>
            <a:ext cx="2057400" cy="1576388"/>
          </a:xfrm>
          <a:prstGeom prst="rect">
            <a:avLst/>
          </a:prstGeom>
          <a:noFill/>
          <a:extLst>
            <a:ext uri="{909E8E84-426E-40DD-AFC4-6F175D3DCCD1}">
              <a14:hiddenFill xmlns:a14="http://schemas.microsoft.com/office/drawing/2010/main">
                <a:solidFill>
                  <a:srgbClr val="FFFFFF"/>
                </a:solidFill>
              </a14:hiddenFill>
            </a:ext>
          </a:extLst>
        </p:spPr>
      </p:pic>
      <p:pic>
        <p:nvPicPr>
          <p:cNvPr id="73733" name="Picture 5" descr="13 034"/>
          <p:cNvPicPr>
            <a:picLocks noChangeAspect="1" noChangeArrowheads="1"/>
          </p:cNvPicPr>
          <p:nvPr/>
        </p:nvPicPr>
        <p:blipFill>
          <a:blip r:embed="rId3" cstate="print">
            <a:lum bright="-24000" contrast="36000"/>
            <a:extLst>
              <a:ext uri="{28A0092B-C50C-407E-A947-70E740481C1C}">
                <a14:useLocalDpi xmlns:a14="http://schemas.microsoft.com/office/drawing/2010/main" val="0"/>
              </a:ext>
            </a:extLst>
          </a:blip>
          <a:srcRect l="8899" t="24301" r="18274" b="11719"/>
          <a:stretch>
            <a:fillRect/>
          </a:stretch>
        </p:blipFill>
        <p:spPr bwMode="auto">
          <a:xfrm>
            <a:off x="6927850" y="180975"/>
            <a:ext cx="2062163" cy="2333625"/>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3734" name="Picture 6" descr="13 035"/>
          <p:cNvPicPr>
            <a:picLocks noChangeAspect="1" noChangeArrowheads="1"/>
          </p:cNvPicPr>
          <p:nvPr/>
        </p:nvPicPr>
        <p:blipFill>
          <a:blip r:embed="rId4" cstate="print">
            <a:clrChange>
              <a:clrFrom>
                <a:srgbClr val="FFFFFF"/>
              </a:clrFrom>
              <a:clrTo>
                <a:srgbClr val="FFFFFF">
                  <a:alpha val="0"/>
                </a:srgbClr>
              </a:clrTo>
            </a:clrChange>
            <a:lum bright="-18000" contrast="30000"/>
            <a:extLst>
              <a:ext uri="{28A0092B-C50C-407E-A947-70E740481C1C}">
                <a14:useLocalDpi xmlns:a14="http://schemas.microsoft.com/office/drawing/2010/main" val="0"/>
              </a:ext>
            </a:extLst>
          </a:blip>
          <a:srcRect l="2318" t="26138" r="14262" b="13000"/>
          <a:stretch>
            <a:fillRect/>
          </a:stretch>
        </p:blipFill>
        <p:spPr bwMode="auto">
          <a:xfrm>
            <a:off x="228600" y="3886200"/>
            <a:ext cx="2667000" cy="25050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16062384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gn="r"/>
            <a:r>
              <a:rPr lang="fa-IR" altLang="fa-IR" sz="3000" b="1" dirty="0">
                <a:cs typeface="B Compset" panose="00000400000000000000" pitchFamily="2" charset="-78"/>
              </a:rPr>
              <a:t>درز انبساط ( درزهاي كنترل )</a:t>
            </a:r>
            <a:endParaRPr lang="en-US" altLang="fa-IR" sz="3000" b="1" dirty="0">
              <a:cs typeface="B Compset" panose="00000400000000000000" pitchFamily="2" charset="-78"/>
            </a:endParaRPr>
          </a:p>
        </p:txBody>
      </p:sp>
      <p:sp>
        <p:nvSpPr>
          <p:cNvPr id="74755" name="Rectangle 3"/>
          <p:cNvSpPr>
            <a:spLocks noGrp="1" noChangeArrowheads="1"/>
          </p:cNvSpPr>
          <p:nvPr>
            <p:ph idx="1"/>
          </p:nvPr>
        </p:nvSpPr>
        <p:spPr>
          <a:xfrm>
            <a:off x="566738" y="1752600"/>
            <a:ext cx="8348662" cy="4267200"/>
          </a:xfrm>
        </p:spPr>
        <p:txBody>
          <a:bodyPr/>
          <a:lstStyle/>
          <a:p>
            <a:pPr marL="0" indent="231775">
              <a:lnSpc>
                <a:spcPct val="150000"/>
              </a:lnSpc>
              <a:buFont typeface="Wingdings" panose="05000000000000000000" pitchFamily="2" charset="2"/>
              <a:buNone/>
            </a:pPr>
            <a:r>
              <a:rPr lang="fa-IR" altLang="fa-IR" sz="1900">
                <a:cs typeface="B Compset" panose="00000400000000000000" pitchFamily="2" charset="-78"/>
              </a:rPr>
              <a:t>براي انقباض و انبساط طبيعي و مجاز در سطوح لازم است كه درز اتصال كنترل در هر جايي كه انبساط بزرگي در ساختار خشك پديد مي آيد استفاده شود. اين اتصال كنترلي اجازه مي دهد كه سطح ديوار گاه حركت كند و اين امر از ترك خوردن و كمانش صفحه گچي جلوگيري مي كند.</a:t>
            </a:r>
          </a:p>
          <a:p>
            <a:pPr marL="0" indent="231775">
              <a:lnSpc>
                <a:spcPct val="150000"/>
              </a:lnSpc>
              <a:buFont typeface="Wingdings" panose="05000000000000000000" pitchFamily="2" charset="2"/>
              <a:buNone/>
            </a:pPr>
            <a:r>
              <a:rPr lang="fa-IR" altLang="fa-IR" sz="1900">
                <a:cs typeface="B Compset" panose="00000400000000000000" pitchFamily="2" charset="-78"/>
              </a:rPr>
              <a:t>فاصله بين درزهاي انبساط سقف نبايد بيش از 15 متر باشد.</a:t>
            </a:r>
          </a:p>
          <a:p>
            <a:pPr marL="0" indent="231775">
              <a:lnSpc>
                <a:spcPct val="150000"/>
              </a:lnSpc>
              <a:buFont typeface="Wingdings" panose="05000000000000000000" pitchFamily="2" charset="2"/>
              <a:buNone/>
            </a:pPr>
            <a:r>
              <a:rPr lang="fa-IR" altLang="fa-IR" sz="1900">
                <a:cs typeface="B Compset" panose="00000400000000000000" pitchFamily="2" charset="-78"/>
              </a:rPr>
              <a:t>در جايي كه جهت قاب سازي سقف عوض شود نيز،</a:t>
            </a:r>
          </a:p>
          <a:p>
            <a:pPr marL="0" indent="231775">
              <a:lnSpc>
                <a:spcPct val="150000"/>
              </a:lnSpc>
              <a:buFont typeface="Wingdings" panose="05000000000000000000" pitchFamily="2" charset="2"/>
              <a:buNone/>
            </a:pPr>
            <a:r>
              <a:rPr lang="fa-IR" altLang="fa-IR" sz="1900">
                <a:cs typeface="B Compset" panose="00000400000000000000" pitchFamily="2" charset="-78"/>
              </a:rPr>
              <a:t> مي بايست نصب شود.</a:t>
            </a:r>
          </a:p>
          <a:p>
            <a:pPr marL="0" indent="231775">
              <a:lnSpc>
                <a:spcPct val="150000"/>
              </a:lnSpc>
              <a:buFont typeface="Wingdings" panose="05000000000000000000" pitchFamily="2" charset="2"/>
              <a:buNone/>
            </a:pPr>
            <a:r>
              <a:rPr lang="fa-IR" altLang="fa-IR" sz="1900">
                <a:cs typeface="B Compset" panose="00000400000000000000" pitchFamily="2" charset="-78"/>
              </a:rPr>
              <a:t>فاصله در ديوار نيز نبايد از 9 متر بيشتر باشد.</a:t>
            </a:r>
          </a:p>
          <a:p>
            <a:pPr marL="0" indent="231775">
              <a:buFont typeface="Wingdings" panose="05000000000000000000" pitchFamily="2" charset="2"/>
              <a:buNone/>
            </a:pPr>
            <a:endParaRPr lang="en-US" altLang="fa-IR" sz="1900">
              <a:cs typeface="B Compset" panose="00000400000000000000" pitchFamily="2" charset="-78"/>
            </a:endParaRPr>
          </a:p>
        </p:txBody>
      </p:sp>
      <p:pic>
        <p:nvPicPr>
          <p:cNvPr id="74756" name="Picture 4" descr="darz enbesat"/>
          <p:cNvPicPr>
            <a:picLocks noChangeAspect="1" noChangeArrowheads="1"/>
          </p:cNvPicPr>
          <p:nvPr/>
        </p:nvPicPr>
        <p:blipFill>
          <a:blip r:embed="rId2">
            <a:clrChange>
              <a:clrFrom>
                <a:srgbClr val="FEFEFE"/>
              </a:clrFrom>
              <a:clrTo>
                <a:srgbClr val="FEFEFE">
                  <a:alpha val="0"/>
                </a:srgbClr>
              </a:clrTo>
            </a:clrChange>
            <a:lum bright="-18000" contrast="36000"/>
            <a:extLst>
              <a:ext uri="{28A0092B-C50C-407E-A947-70E740481C1C}">
                <a14:useLocalDpi xmlns:a14="http://schemas.microsoft.com/office/drawing/2010/main" val="0"/>
              </a:ext>
            </a:extLst>
          </a:blip>
          <a:srcRect l="1819" r="1819"/>
          <a:stretch>
            <a:fillRect/>
          </a:stretch>
        </p:blipFill>
        <p:spPr bwMode="auto">
          <a:xfrm>
            <a:off x="609600" y="3733800"/>
            <a:ext cx="4038600" cy="2206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2487680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algn="r"/>
            <a:r>
              <a:rPr lang="fa-IR" altLang="fa-IR" sz="3000" b="1" dirty="0">
                <a:cs typeface="B Compset" panose="00000400000000000000" pitchFamily="2" charset="-78"/>
              </a:rPr>
              <a:t>سيستم ديوار تو خالي</a:t>
            </a:r>
            <a:endParaRPr lang="en-US" altLang="fa-IR" sz="3000" b="1" dirty="0">
              <a:cs typeface="B Compset" panose="00000400000000000000" pitchFamily="2" charset="-78"/>
            </a:endParaRPr>
          </a:p>
        </p:txBody>
      </p:sp>
      <p:sp>
        <p:nvSpPr>
          <p:cNvPr id="75779" name="Rectangle 3"/>
          <p:cNvSpPr>
            <a:spLocks noGrp="1" noChangeArrowheads="1"/>
          </p:cNvSpPr>
          <p:nvPr>
            <p:ph idx="1"/>
          </p:nvPr>
        </p:nvSpPr>
        <p:spPr>
          <a:xfrm>
            <a:off x="381000" y="1643063"/>
            <a:ext cx="8534400" cy="4953000"/>
          </a:xfrm>
        </p:spPr>
        <p:txBody>
          <a:bodyPr>
            <a:normAutofit fontScale="92500" lnSpcReduction="20000"/>
          </a:bodyPr>
          <a:lstStyle/>
          <a:p>
            <a:pPr marL="0" indent="0">
              <a:lnSpc>
                <a:spcPct val="140000"/>
              </a:lnSpc>
              <a:buFont typeface="Wingdings" panose="05000000000000000000" pitchFamily="2" charset="2"/>
              <a:buNone/>
            </a:pPr>
            <a:r>
              <a:rPr lang="fa-IR" altLang="fa-IR" sz="1900">
                <a:cs typeface="B Compset" panose="00000400000000000000" pitchFamily="2" charset="-78"/>
              </a:rPr>
              <a:t>    براي سادگي در نصب لوله هاي تاسيساتي، داكت، كار كاهش انتقال صدا از فضايي به فضاي ديگر، مي توان از سيستم ديوار هاي توخالي استفاده كرد. فضاي خالي بين دو لايه ديوار مي تواند براي عبور لوله هاي تاسيساتي، (لوله هاي آب، گرمايش و سرمايش، گاز و ...) سيمها و ادوات برقي بي هيچگونه مزاحمتي مورد استفاده قرار گيرند.</a:t>
            </a:r>
          </a:p>
          <a:p>
            <a:pPr marL="0" indent="0">
              <a:lnSpc>
                <a:spcPct val="140000"/>
              </a:lnSpc>
              <a:buFont typeface="Wingdings" panose="05000000000000000000" pitchFamily="2" charset="2"/>
              <a:buNone/>
            </a:pPr>
            <a:r>
              <a:rPr lang="fa-IR" altLang="fa-IR" sz="1900">
                <a:cs typeface="B Compset" panose="00000400000000000000" pitchFamily="2" charset="-78"/>
              </a:rPr>
              <a:t> در اين فضاي خالي هيچ بست يا تنظيم كننده ي پر هرينه اي مورد نياز </a:t>
            </a:r>
          </a:p>
          <a:p>
            <a:pPr marL="0" indent="0">
              <a:lnSpc>
                <a:spcPct val="140000"/>
              </a:lnSpc>
              <a:buFont typeface="Wingdings" panose="05000000000000000000" pitchFamily="2" charset="2"/>
              <a:buNone/>
            </a:pPr>
            <a:r>
              <a:rPr lang="fa-IR" altLang="fa-IR" sz="1900">
                <a:cs typeface="B Compset" panose="00000400000000000000" pitchFamily="2" charset="-78"/>
              </a:rPr>
              <a:t>نيست زيرا نيمه ديوار جدا كننده داراي واحدهاي مجزايي است كه درهر</a:t>
            </a:r>
          </a:p>
          <a:p>
            <a:pPr marL="0" indent="0">
              <a:lnSpc>
                <a:spcPct val="140000"/>
              </a:lnSpc>
              <a:buFont typeface="Wingdings" panose="05000000000000000000" pitchFamily="2" charset="2"/>
              <a:buNone/>
            </a:pPr>
            <a:r>
              <a:rPr lang="fa-IR" altLang="fa-IR" sz="1900">
                <a:cs typeface="B Compset" panose="00000400000000000000" pitchFamily="2" charset="-78"/>
              </a:rPr>
              <a:t> فاصله مورد نياز براي نصب اتصالات مورد استفاده قرار مي گيرد.</a:t>
            </a:r>
          </a:p>
          <a:p>
            <a:pPr marL="0" indent="0">
              <a:lnSpc>
                <a:spcPct val="140000"/>
              </a:lnSpc>
              <a:buFont typeface="Wingdings" panose="05000000000000000000" pitchFamily="2" charset="2"/>
              <a:buNone/>
            </a:pPr>
            <a:r>
              <a:rPr lang="fa-IR" altLang="fa-IR" sz="1900">
                <a:cs typeface="B Compset" panose="00000400000000000000" pitchFamily="2" charset="-78"/>
              </a:rPr>
              <a:t> دفن نشدن تاسیسات در داخل دیوار علاوه بر رفع مسئله خوردگی</a:t>
            </a:r>
          </a:p>
          <a:p>
            <a:pPr marL="0" indent="0">
              <a:lnSpc>
                <a:spcPct val="140000"/>
              </a:lnSpc>
              <a:buFont typeface="Wingdings" panose="05000000000000000000" pitchFamily="2" charset="2"/>
              <a:buNone/>
            </a:pPr>
            <a:r>
              <a:rPr lang="fa-IR" altLang="fa-IR" sz="1900">
                <a:cs typeface="B Compset" panose="00000400000000000000" pitchFamily="2" charset="-78"/>
              </a:rPr>
              <a:t> وکاهش هزینه تعمیرات، دسترسی به تاسیسات و نگهداری را در </a:t>
            </a:r>
          </a:p>
          <a:p>
            <a:pPr marL="0" indent="0">
              <a:lnSpc>
                <a:spcPct val="140000"/>
              </a:lnSpc>
              <a:buFont typeface="Wingdings" panose="05000000000000000000" pitchFamily="2" charset="2"/>
              <a:buNone/>
            </a:pPr>
            <a:r>
              <a:rPr lang="fa-IR" altLang="fa-IR" sz="1900">
                <a:cs typeface="B Compset" panose="00000400000000000000" pitchFamily="2" charset="-78"/>
              </a:rPr>
              <a:t>مرحله بهره برداری آسان می کند.</a:t>
            </a:r>
          </a:p>
          <a:p>
            <a:pPr marL="0" indent="0">
              <a:lnSpc>
                <a:spcPct val="140000"/>
              </a:lnSpc>
              <a:buFont typeface="Wingdings" panose="05000000000000000000" pitchFamily="2" charset="2"/>
              <a:buNone/>
            </a:pPr>
            <a:endParaRPr lang="fa-IR" altLang="fa-IR" sz="1900">
              <a:cs typeface="B Compset" panose="00000400000000000000" pitchFamily="2" charset="-78"/>
            </a:endParaRPr>
          </a:p>
          <a:p>
            <a:pPr marL="0" indent="0">
              <a:lnSpc>
                <a:spcPct val="140000"/>
              </a:lnSpc>
              <a:buFont typeface="Wingdings" panose="05000000000000000000" pitchFamily="2" charset="2"/>
              <a:buNone/>
            </a:pPr>
            <a:r>
              <a:rPr lang="fa-IR" altLang="fa-IR" sz="1900">
                <a:cs typeface="B Compset" panose="00000400000000000000" pitchFamily="2" charset="-78"/>
              </a:rPr>
              <a:t> 1 . نصب قطعات فلزي: رانرهاي بالا و پايين و تيركهاي عمودي 2. عبور لوله هاي تاسيساتي و برقي  3. نصب پانلها</a:t>
            </a:r>
            <a:endParaRPr lang="en-US" altLang="fa-IR" sz="1900">
              <a:cs typeface="B Compset" panose="00000400000000000000" pitchFamily="2" charset="-78"/>
            </a:endParaRPr>
          </a:p>
        </p:txBody>
      </p:sp>
      <p:pic>
        <p:nvPicPr>
          <p:cNvPr id="75780" name="Picture 4" descr="Divare tu khali"/>
          <p:cNvPicPr>
            <a:picLocks noChangeAspect="1" noChangeArrowheads="1"/>
          </p:cNvPicPr>
          <p:nvPr/>
        </p:nvPicPr>
        <p:blipFill>
          <a:blip r:embed="rId2" cstate="print">
            <a:clrChange>
              <a:clrFrom>
                <a:srgbClr val="FFFFFF"/>
              </a:clrFrom>
              <a:clrTo>
                <a:srgbClr val="FFFFFF">
                  <a:alpha val="0"/>
                </a:srgbClr>
              </a:clrTo>
            </a:clrChange>
            <a:lum bright="-30000" contrast="48000"/>
            <a:extLst>
              <a:ext uri="{28A0092B-C50C-407E-A947-70E740481C1C}">
                <a14:useLocalDpi xmlns:a14="http://schemas.microsoft.com/office/drawing/2010/main" val="0"/>
              </a:ext>
            </a:extLst>
          </a:blip>
          <a:srcRect l="2454" r="4294"/>
          <a:stretch>
            <a:fillRect/>
          </a:stretch>
        </p:blipFill>
        <p:spPr bwMode="auto">
          <a:xfrm>
            <a:off x="628650" y="2895600"/>
            <a:ext cx="2895600" cy="2911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8693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normAutofit/>
          </a:bodyPr>
          <a:lstStyle/>
          <a:p>
            <a:pPr algn="r"/>
            <a:r>
              <a:rPr lang="fa-IR" altLang="fa-IR" sz="2400" b="1" dirty="0">
                <a:cs typeface="B Compset" panose="00000400000000000000" pitchFamily="2" charset="-78"/>
              </a:rPr>
              <a:t>صفحات ساختار گچي مقاوم در برابر رطوبت (</a:t>
            </a:r>
            <a:r>
              <a:rPr lang="en-US" altLang="fa-IR" sz="2400" b="1" dirty="0">
                <a:cs typeface="B Compset" panose="00000400000000000000" pitchFamily="2" charset="-78"/>
              </a:rPr>
              <a:t>MR</a:t>
            </a:r>
            <a:r>
              <a:rPr lang="fa-IR" altLang="fa-IR" sz="2400" b="1" dirty="0">
                <a:cs typeface="B Compset" panose="00000400000000000000" pitchFamily="2" charset="-78"/>
              </a:rPr>
              <a:t>)</a:t>
            </a:r>
            <a:r>
              <a:rPr lang="fa-IR" altLang="fa-IR" b="1" dirty="0">
                <a:cs typeface="B Compset" panose="00000400000000000000" pitchFamily="2" charset="-78"/>
              </a:rPr>
              <a:t/>
            </a:r>
            <a:br>
              <a:rPr lang="fa-IR" altLang="fa-IR" b="1" dirty="0">
                <a:cs typeface="B Compset" panose="00000400000000000000" pitchFamily="2" charset="-78"/>
              </a:rPr>
            </a:br>
            <a:r>
              <a:rPr lang="fa-IR" altLang="fa-IR" b="1" dirty="0">
                <a:cs typeface="B Compset" panose="00000400000000000000" pitchFamily="2" charset="-78"/>
              </a:rPr>
              <a:t> </a:t>
            </a:r>
            <a:r>
              <a:rPr lang="fa-IR" altLang="fa-IR" sz="2000" b="1" dirty="0">
                <a:cs typeface="B Compset" panose="00000400000000000000" pitchFamily="2" charset="-78"/>
              </a:rPr>
              <a:t>(صفحات سبز)</a:t>
            </a:r>
            <a:endParaRPr lang="en-US" altLang="fa-IR" sz="2000" b="1" dirty="0">
              <a:cs typeface="B Compset" panose="00000400000000000000" pitchFamily="2" charset="-78"/>
            </a:endParaRPr>
          </a:p>
        </p:txBody>
      </p:sp>
      <p:sp>
        <p:nvSpPr>
          <p:cNvPr id="88067" name="Rectangle 3"/>
          <p:cNvSpPr>
            <a:spLocks noGrp="1" noChangeArrowheads="1"/>
          </p:cNvSpPr>
          <p:nvPr>
            <p:ph idx="1"/>
          </p:nvPr>
        </p:nvSpPr>
        <p:spPr>
          <a:xfrm>
            <a:off x="381000" y="1752600"/>
            <a:ext cx="8382000" cy="4267200"/>
          </a:xfrm>
        </p:spPr>
        <p:txBody>
          <a:bodyPr>
            <a:normAutofit lnSpcReduction="10000"/>
          </a:bodyPr>
          <a:lstStyle/>
          <a:p>
            <a:pPr marL="0" indent="0">
              <a:lnSpc>
                <a:spcPct val="125000"/>
              </a:lnSpc>
              <a:buFont typeface="Wingdings" panose="05000000000000000000" pitchFamily="2" charset="2"/>
              <a:buNone/>
            </a:pPr>
            <a:r>
              <a:rPr lang="fa-IR" altLang="fa-IR" sz="1700">
                <a:cs typeface="B Compset" panose="00000400000000000000" pitchFamily="2" charset="-78"/>
              </a:rPr>
              <a:t>صفحاتي هستند كه طي مراحل ويژه اي توليد مي شوند و در مكانهاي مرطوب و خيس به كار مي روند. رنگ رويه اين صفحات سبز روشن ايت و به همين رليل به صفحات سبز معروف و از ديگر صفحات قابل تشخيصند.</a:t>
            </a:r>
          </a:p>
          <a:p>
            <a:pPr marL="0" indent="0">
              <a:lnSpc>
                <a:spcPct val="125000"/>
              </a:lnSpc>
              <a:buFont typeface="Wingdings" panose="05000000000000000000" pitchFamily="2" charset="2"/>
              <a:buNone/>
            </a:pPr>
            <a:r>
              <a:rPr lang="fa-IR" altLang="fa-IR" sz="1700">
                <a:cs typeface="B Compset" panose="00000400000000000000" pitchFamily="2" charset="-78"/>
              </a:rPr>
              <a:t>صفحات  (</a:t>
            </a:r>
            <a:r>
              <a:rPr lang="en-US" altLang="fa-IR" sz="1700">
                <a:cs typeface="B Compset" panose="00000400000000000000" pitchFamily="2" charset="-78"/>
              </a:rPr>
              <a:t>MR</a:t>
            </a:r>
            <a:r>
              <a:rPr lang="fa-IR" altLang="fa-IR" sz="1700">
                <a:cs typeface="B Compset" panose="00000400000000000000" pitchFamily="2" charset="-78"/>
              </a:rPr>
              <a:t>) مقاوم رطوبت و صفحات (</a:t>
            </a:r>
            <a:r>
              <a:rPr lang="en-US" altLang="fa-IR" sz="1700">
                <a:cs typeface="B Compset" panose="00000400000000000000" pitchFamily="2" charset="-78"/>
              </a:rPr>
              <a:t>WR</a:t>
            </a:r>
            <a:r>
              <a:rPr lang="fa-IR" altLang="fa-IR" sz="1700">
                <a:cs typeface="B Compset" panose="00000400000000000000" pitchFamily="2" charset="-78"/>
              </a:rPr>
              <a:t>) مقاوم در برابر آب، براي پشت كاشي و سراميك به كار مي روند. لذا يک لبه شیب دار در محل اتصالات تعبیه می شود و این درز در زیر کاشیها پنهان می شود و در محل اتصال به خمیر اتصال به خمیر ویا چسب مخصوص  نیاز ندارد.</a:t>
            </a:r>
          </a:p>
          <a:p>
            <a:pPr marL="0" indent="0">
              <a:lnSpc>
                <a:spcPct val="125000"/>
              </a:lnSpc>
              <a:buFont typeface="Wingdings" panose="05000000000000000000" pitchFamily="2" charset="2"/>
              <a:buNone/>
            </a:pPr>
            <a:r>
              <a:rPr lang="fa-IR" altLang="fa-IR" sz="1700">
                <a:cs typeface="B Compset" panose="00000400000000000000" pitchFamily="2" charset="-78"/>
              </a:rPr>
              <a:t>اين صفحات از محدوديتهايي برخوردارند. استفاده از اين صفحات در محلهايي كه در معرض مستقيم بارندگي، آب يا رطوبت نسبي زياد هستند، پيشنهاد نمي شوند. اين محلها عبارتند از سطوح بيروني، حمام بخار و ...</a:t>
            </a:r>
          </a:p>
          <a:p>
            <a:pPr marL="0" indent="0">
              <a:lnSpc>
                <a:spcPct val="125000"/>
              </a:lnSpc>
              <a:buFont typeface="Wingdings" panose="05000000000000000000" pitchFamily="2" charset="2"/>
              <a:buNone/>
            </a:pPr>
            <a:r>
              <a:rPr lang="fa-IR" altLang="fa-IR" sz="1700">
                <a:cs typeface="B Compset" panose="00000400000000000000" pitchFamily="2" charset="-78"/>
              </a:rPr>
              <a:t>ملات كندگير كننده بريا چسباندن كاشي به كار نمي رود.</a:t>
            </a:r>
          </a:p>
          <a:p>
            <a:pPr marL="0" indent="0">
              <a:lnSpc>
                <a:spcPct val="125000"/>
              </a:lnSpc>
              <a:buFont typeface="Wingdings" panose="05000000000000000000" pitchFamily="2" charset="2"/>
              <a:buNone/>
            </a:pPr>
            <a:r>
              <a:rPr lang="fa-IR" altLang="fa-IR" sz="1700">
                <a:cs typeface="B Compset" panose="00000400000000000000" pitchFamily="2" charset="-78"/>
              </a:rPr>
              <a:t>براي سقفهاي خارجي نبايد از اين صفحات استفاده كرد. صفحات مخصوص بالكني براي سقفهاي سطوح بيروني پيشنهاد ميشود.</a:t>
            </a:r>
          </a:p>
          <a:p>
            <a:pPr marL="0" indent="0">
              <a:lnSpc>
                <a:spcPct val="125000"/>
              </a:lnSpc>
              <a:buFont typeface="Wingdings" panose="05000000000000000000" pitchFamily="2" charset="2"/>
              <a:buNone/>
            </a:pPr>
            <a:r>
              <a:rPr lang="fa-IR" altLang="fa-IR" sz="1700">
                <a:cs typeface="B Compset" panose="00000400000000000000" pitchFamily="2" charset="-78"/>
              </a:rPr>
              <a:t>براي محلهاي با رطوبت زياد و يا خيس، صفحات سيماني به كار مي رود كه با مشخصات صفحات خشك، هماهنگي دارد ولي در اثر مجاورت با آب تاثير منفي ندارد.</a:t>
            </a:r>
            <a:endParaRPr lang="en-US" altLang="fa-IR" sz="1700">
              <a:cs typeface="B Compset" panose="00000400000000000000" pitchFamily="2" charset="-78"/>
            </a:endParaRPr>
          </a:p>
        </p:txBody>
      </p:sp>
    </p:spTree>
    <p:extLst>
      <p:ext uri="{BB962C8B-B14F-4D97-AF65-F5344CB8AC3E}">
        <p14:creationId xmlns:p14="http://schemas.microsoft.com/office/powerpoint/2010/main" val="12924034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a:xfrm>
            <a:off x="381000" y="-461211"/>
            <a:ext cx="8686800" cy="5181600"/>
          </a:xfrm>
        </p:spPr>
        <p:txBody>
          <a:bodyPr/>
          <a:lstStyle/>
          <a:p>
            <a:pPr marL="0" indent="231775">
              <a:lnSpc>
                <a:spcPct val="150000"/>
              </a:lnSpc>
              <a:buFont typeface="Wingdings" panose="05000000000000000000" pitchFamily="2" charset="2"/>
              <a:buNone/>
            </a:pPr>
            <a:r>
              <a:rPr lang="fa-IR" altLang="fa-IR" sz="2300" b="1" dirty="0">
                <a:cs typeface="B Compset" panose="00000400000000000000" pitchFamily="2" charset="-78"/>
              </a:rPr>
              <a:t>لایه گذاری ودرزبندی</a:t>
            </a:r>
          </a:p>
          <a:p>
            <a:pPr marL="0" indent="231775">
              <a:lnSpc>
                <a:spcPct val="150000"/>
              </a:lnSpc>
              <a:spcBef>
                <a:spcPts val="600"/>
              </a:spcBef>
              <a:buFont typeface="Wingdings" panose="05000000000000000000" pitchFamily="2" charset="2"/>
              <a:buNone/>
            </a:pPr>
            <a:r>
              <a:rPr lang="fa-IR" altLang="fa-IR" sz="2100" dirty="0" smtClean="0">
                <a:cs typeface="B Compset" panose="00000400000000000000" pitchFamily="2" charset="-78"/>
              </a:rPr>
              <a:t>برای </a:t>
            </a:r>
            <a:r>
              <a:rPr lang="fa-IR" altLang="fa-IR" sz="2100" dirty="0">
                <a:cs typeface="B Compset" panose="00000400000000000000" pitchFamily="2" charset="-78"/>
              </a:rPr>
              <a:t>لایه گذاری ازصفحات گچی روکش دار مقاوم در مقابل آتش یا صفحات نسوز استفاده می شود صفحات</a:t>
            </a:r>
            <a:r>
              <a:rPr lang="fa-IR" altLang="fa-IR" sz="2100" b="1" dirty="0">
                <a:cs typeface="B Compset" panose="00000400000000000000" pitchFamily="2" charset="-78"/>
              </a:rPr>
              <a:t> </a:t>
            </a:r>
            <a:r>
              <a:rPr lang="fa-IR" altLang="fa-IR" sz="2100" dirty="0">
                <a:cs typeface="B Compset" panose="00000400000000000000" pitchFamily="2" charset="-78"/>
              </a:rPr>
              <a:t>باید روی سازه ها یا اتصالات مربوطه نصب شده ودر کنار یکدیگر قرار گیرند. </a:t>
            </a:r>
          </a:p>
          <a:p>
            <a:pPr marL="0" indent="231775">
              <a:lnSpc>
                <a:spcPct val="150000"/>
              </a:lnSpc>
              <a:spcBef>
                <a:spcPts val="600"/>
              </a:spcBef>
              <a:buFont typeface="Wingdings" panose="05000000000000000000" pitchFamily="2" charset="2"/>
              <a:buNone/>
            </a:pPr>
            <a:r>
              <a:rPr lang="fa-IR" altLang="fa-IR" sz="2100" dirty="0">
                <a:cs typeface="B Compset" panose="00000400000000000000" pitchFamily="2" charset="-78"/>
              </a:rPr>
              <a:t>در دیوارهای چند لایه </a:t>
            </a:r>
            <a:r>
              <a:rPr lang="fa-IR" altLang="fa-IR" sz="2100" u="sng" dirty="0">
                <a:cs typeface="B Compset" panose="00000400000000000000" pitchFamily="2" charset="-78"/>
              </a:rPr>
              <a:t>اتصالات ودرزهای عمودی نباید برروی هم قرار گیرند</a:t>
            </a:r>
            <a:r>
              <a:rPr lang="fa-IR" altLang="fa-IR" sz="2100" dirty="0">
                <a:cs typeface="B Compset" panose="00000400000000000000" pitchFamily="2" charset="-78"/>
              </a:rPr>
              <a:t>. </a:t>
            </a:r>
          </a:p>
          <a:p>
            <a:pPr marL="0" indent="231775">
              <a:lnSpc>
                <a:spcPct val="150000"/>
              </a:lnSpc>
              <a:spcBef>
                <a:spcPts val="600"/>
              </a:spcBef>
              <a:buFont typeface="Wingdings" panose="05000000000000000000" pitchFamily="2" charset="2"/>
              <a:buNone/>
            </a:pPr>
            <a:r>
              <a:rPr lang="fa-IR" altLang="fa-IR" sz="2100" dirty="0">
                <a:cs typeface="B Compset" panose="00000400000000000000" pitchFamily="2" charset="-78"/>
              </a:rPr>
              <a:t>محل اتصال پانل ها باید طبق استاندارد درزگیری باشد.   </a:t>
            </a:r>
            <a:r>
              <a:rPr lang="fa-IR" altLang="fa-IR" sz="1900" dirty="0">
                <a:cs typeface="B Compset" panose="00000400000000000000" pitchFamily="2" charset="-78"/>
              </a:rPr>
              <a:t>مصالح اتصال در فلزي : پيچ و در چوبي پيچ يا منگنه</a:t>
            </a:r>
            <a:endParaRPr lang="en-US" altLang="fa-IR" sz="1900" b="1" dirty="0">
              <a:cs typeface="B Compset" panose="00000400000000000000" pitchFamily="2" charset="-78"/>
            </a:endParaRPr>
          </a:p>
          <a:p>
            <a:pPr marL="0" indent="231775"/>
            <a:endParaRPr lang="en-US" altLang="fa-IR" sz="1900" dirty="0">
              <a:cs typeface="B Compset" panose="00000400000000000000" pitchFamily="2" charset="-78"/>
            </a:endParaRPr>
          </a:p>
        </p:txBody>
      </p:sp>
      <p:pic>
        <p:nvPicPr>
          <p:cNvPr id="4" name="Picture 3" descr="3.jpg"/>
          <p:cNvPicPr>
            <a:picLocks noChangeAspect="1" noChangeArrowheads="1"/>
          </p:cNvPicPr>
          <p:nvPr/>
        </p:nvPicPr>
        <p:blipFill>
          <a:blip r:embed="rId2">
            <a:clrChange>
              <a:clrFrom>
                <a:srgbClr val="D8EDEF"/>
              </a:clrFrom>
              <a:clrTo>
                <a:srgbClr val="D8EDEF">
                  <a:alpha val="0"/>
                </a:srgbClr>
              </a:clrTo>
            </a:clrChange>
            <a:extLst>
              <a:ext uri="{28A0092B-C50C-407E-A947-70E740481C1C}">
                <a14:useLocalDpi xmlns:a14="http://schemas.microsoft.com/office/drawing/2010/main" val="0"/>
              </a:ext>
            </a:extLst>
          </a:blip>
          <a:srcRect b="51060"/>
          <a:stretch>
            <a:fillRect/>
          </a:stretch>
        </p:blipFill>
        <p:spPr bwMode="auto">
          <a:xfrm>
            <a:off x="76200" y="3784600"/>
            <a:ext cx="8991600" cy="292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9440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a:xfrm>
            <a:off x="4800600" y="304800"/>
            <a:ext cx="4191000" cy="1447800"/>
          </a:xfrm>
        </p:spPr>
        <p:txBody>
          <a:bodyPr/>
          <a:lstStyle/>
          <a:p>
            <a:pPr marL="0" indent="0" algn="ctr">
              <a:lnSpc>
                <a:spcPct val="150000"/>
              </a:lnSpc>
              <a:spcBef>
                <a:spcPts val="600"/>
              </a:spcBef>
              <a:buFont typeface="Wingdings" panose="05000000000000000000" pitchFamily="2" charset="2"/>
              <a:buNone/>
            </a:pPr>
            <a:r>
              <a:rPr lang="fa-IR" altLang="fa-IR" sz="1700" b="1">
                <a:cs typeface="B Compset" panose="00000400000000000000" pitchFamily="2" charset="-78"/>
              </a:rPr>
              <a:t>اتصال دیوارهای سبک صفحات روکش دارگچی</a:t>
            </a:r>
            <a:endParaRPr lang="en-US" altLang="fa-IR" sz="1700" b="1">
              <a:cs typeface="B Compset" panose="00000400000000000000" pitchFamily="2" charset="-78"/>
            </a:endParaRPr>
          </a:p>
          <a:p>
            <a:pPr marL="0" indent="0" algn="ctr">
              <a:lnSpc>
                <a:spcPct val="150000"/>
              </a:lnSpc>
              <a:spcBef>
                <a:spcPts val="600"/>
              </a:spcBef>
              <a:buFont typeface="Wingdings" panose="05000000000000000000" pitchFamily="2" charset="2"/>
              <a:buNone/>
            </a:pPr>
            <a:r>
              <a:rPr lang="fa-IR" altLang="fa-IR" sz="1500">
                <a:cs typeface="B Compset" panose="00000400000000000000" pitchFamily="2" charset="-78"/>
              </a:rPr>
              <a:t>نوارهای عایق بندی باید در راستای اتصال یا بتونه یا به وسیله لایه های بعدی پوشش یابند.</a:t>
            </a:r>
            <a:endParaRPr lang="en-US" altLang="fa-IR" sz="1500">
              <a:cs typeface="B Compset" panose="00000400000000000000" pitchFamily="2" charset="-78"/>
            </a:endParaRPr>
          </a:p>
        </p:txBody>
      </p:sp>
      <p:pic>
        <p:nvPicPr>
          <p:cNvPr id="4" name="Picture 3" descr="4.jpg"/>
          <p:cNvPicPr>
            <a:picLocks noChangeAspect="1" noChangeArrowheads="1"/>
          </p:cNvPicPr>
          <p:nvPr/>
        </p:nvPicPr>
        <p:blipFill>
          <a:blip r:embed="rId2">
            <a:extLst>
              <a:ext uri="{28A0092B-C50C-407E-A947-70E740481C1C}">
                <a14:useLocalDpi xmlns:a14="http://schemas.microsoft.com/office/drawing/2010/main" val="0"/>
              </a:ext>
            </a:extLst>
          </a:blip>
          <a:srcRect b="50075"/>
          <a:stretch>
            <a:fillRect/>
          </a:stretch>
        </p:blipFill>
        <p:spPr bwMode="auto">
          <a:xfrm>
            <a:off x="4572000" y="1752600"/>
            <a:ext cx="4572000" cy="39862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opy of 4.jpg"/>
          <p:cNvPicPr>
            <a:picLocks noChangeAspect="1" noChangeArrowheads="1"/>
          </p:cNvPicPr>
          <p:nvPr/>
        </p:nvPicPr>
        <p:blipFill>
          <a:blip r:embed="rId3">
            <a:extLst>
              <a:ext uri="{28A0092B-C50C-407E-A947-70E740481C1C}">
                <a14:useLocalDpi xmlns:a14="http://schemas.microsoft.com/office/drawing/2010/main" val="0"/>
              </a:ext>
            </a:extLst>
          </a:blip>
          <a:srcRect l="2325" t="1915" r="27907" b="51482"/>
          <a:stretch>
            <a:fillRect/>
          </a:stretch>
        </p:blipFill>
        <p:spPr bwMode="auto">
          <a:xfrm>
            <a:off x="762000" y="1828800"/>
            <a:ext cx="3444875" cy="4191000"/>
          </a:xfrm>
          <a:prstGeom prst="rect">
            <a:avLst/>
          </a:prstGeom>
          <a:noFill/>
          <a:extLst>
            <a:ext uri="{909E8E84-426E-40DD-AFC4-6F175D3DCCD1}">
              <a14:hiddenFill xmlns:a14="http://schemas.microsoft.com/office/drawing/2010/main">
                <a:solidFill>
                  <a:srgbClr val="FFFFFF"/>
                </a:solidFill>
              </a14:hiddenFill>
            </a:ext>
          </a:extLst>
        </p:spPr>
      </p:pic>
      <p:sp>
        <p:nvSpPr>
          <p:cNvPr id="65543" name="Rectangle 7"/>
          <p:cNvSpPr>
            <a:spLocks noChangeArrowheads="1"/>
          </p:cNvSpPr>
          <p:nvPr/>
        </p:nvSpPr>
        <p:spPr bwMode="auto">
          <a:xfrm>
            <a:off x="1562100" y="379413"/>
            <a:ext cx="1914525" cy="35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chemeClr val="accent2"/>
              </a:buClr>
              <a:buFont typeface="Wingdings" panose="05000000000000000000" pitchFamily="2" charset="2"/>
              <a:buNone/>
            </a:pPr>
            <a:r>
              <a:rPr lang="fa-IR" altLang="fa-IR" sz="1700" b="1">
                <a:cs typeface="B Compset" panose="00000400000000000000" pitchFamily="2" charset="-78"/>
              </a:rPr>
              <a:t>اتصال دیوار سبک به كف</a:t>
            </a:r>
          </a:p>
        </p:txBody>
      </p:sp>
    </p:spTree>
    <p:extLst>
      <p:ext uri="{BB962C8B-B14F-4D97-AF65-F5344CB8AC3E}">
        <p14:creationId xmlns:p14="http://schemas.microsoft.com/office/powerpoint/2010/main" val="32875237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4" name="Line 8"/>
          <p:cNvSpPr>
            <a:spLocks noChangeShapeType="1"/>
          </p:cNvSpPr>
          <p:nvPr/>
        </p:nvSpPr>
        <p:spPr bwMode="auto">
          <a:xfrm rot="-5400000">
            <a:off x="4610100" y="-2386012"/>
            <a:ext cx="0" cy="8001000"/>
          </a:xfrm>
          <a:prstGeom prst="line">
            <a:avLst/>
          </a:prstGeom>
          <a:noFill/>
          <a:ln w="139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0660" name="Rectangle 4"/>
          <p:cNvSpPr>
            <a:spLocks noGrp="1" noChangeArrowheads="1"/>
          </p:cNvSpPr>
          <p:nvPr>
            <p:ph idx="1"/>
          </p:nvPr>
        </p:nvSpPr>
        <p:spPr>
          <a:xfrm>
            <a:off x="6477000" y="0"/>
            <a:ext cx="2667000" cy="3124200"/>
          </a:xfrm>
          <a:noFill/>
          <a:ln/>
        </p:spPr>
        <p:txBody>
          <a:bodyPr>
            <a:normAutofit fontScale="92500" lnSpcReduction="10000"/>
          </a:bodyPr>
          <a:lstStyle/>
          <a:p>
            <a:pPr marL="0" indent="0" algn="ctr">
              <a:lnSpc>
                <a:spcPct val="125000"/>
              </a:lnSpc>
              <a:buFont typeface="Wingdings" panose="05000000000000000000" pitchFamily="2" charset="2"/>
              <a:buNone/>
            </a:pPr>
            <a:r>
              <a:rPr lang="fa-IR" altLang="fa-IR" sz="1800">
                <a:cs typeface="B Compset" panose="00000400000000000000" pitchFamily="2" charset="-78"/>
              </a:rPr>
              <a:t>محل اتصال سقف های کاذب به دیوارها باید بدون روزنه انجام پذیرد.</a:t>
            </a:r>
          </a:p>
          <a:p>
            <a:pPr marL="0" indent="0" algn="ctr">
              <a:lnSpc>
                <a:spcPct val="125000"/>
              </a:lnSpc>
              <a:buFont typeface="Wingdings" panose="05000000000000000000" pitchFamily="2" charset="2"/>
              <a:buNone/>
            </a:pPr>
            <a:r>
              <a:rPr lang="fa-IR" altLang="fa-IR" sz="1800">
                <a:cs typeface="B Compset" panose="00000400000000000000" pitchFamily="2" charset="-78"/>
              </a:rPr>
              <a:t>در اتصال دیوار به سقف کاذب روشهایی مانند اتصال کشویی یا مفصلی برای محافظت در برابر آتش بکار می روند .</a:t>
            </a:r>
          </a:p>
          <a:p>
            <a:pPr marL="0" indent="0" algn="ctr">
              <a:lnSpc>
                <a:spcPct val="125000"/>
              </a:lnSpc>
              <a:buFont typeface="Wingdings" panose="05000000000000000000" pitchFamily="2" charset="2"/>
              <a:buNone/>
            </a:pPr>
            <a:r>
              <a:rPr lang="fa-IR" altLang="fa-IR" sz="1800">
                <a:cs typeface="B Compset" panose="00000400000000000000" pitchFamily="2" charset="-78"/>
              </a:rPr>
              <a:t>این روشها باعث عدم تخریب ساختار سقفی در صورت تخریب دیوار در اثر آتش سوزی می گردد.</a:t>
            </a:r>
            <a:endParaRPr lang="en-US" altLang="fa-IR" sz="1800">
              <a:cs typeface="B Compset" panose="00000400000000000000" pitchFamily="2" charset="-78"/>
            </a:endParaRPr>
          </a:p>
        </p:txBody>
      </p:sp>
      <p:pic>
        <p:nvPicPr>
          <p:cNvPr id="70661" name="Picture 5" descr="13 012"/>
          <p:cNvPicPr>
            <a:picLocks noChangeAspect="1" noChangeArrowheads="1"/>
          </p:cNvPicPr>
          <p:nvPr/>
        </p:nvPicPr>
        <p:blipFill>
          <a:blip r:embed="rId2">
            <a:extLst>
              <a:ext uri="{28A0092B-C50C-407E-A947-70E740481C1C}">
                <a14:useLocalDpi xmlns:a14="http://schemas.microsoft.com/office/drawing/2010/main" val="0"/>
              </a:ext>
            </a:extLst>
          </a:blip>
          <a:srcRect l="4311" t="3745" r="2586" b="2652"/>
          <a:stretch>
            <a:fillRect/>
          </a:stretch>
        </p:blipFill>
        <p:spPr bwMode="auto">
          <a:xfrm>
            <a:off x="133350" y="139700"/>
            <a:ext cx="6343650" cy="2936875"/>
          </a:xfrm>
          <a:prstGeom prst="rect">
            <a:avLst/>
          </a:prstGeom>
          <a:noFill/>
          <a:extLst>
            <a:ext uri="{909E8E84-426E-40DD-AFC4-6F175D3DCCD1}">
              <a14:hiddenFill xmlns:a14="http://schemas.microsoft.com/office/drawing/2010/main">
                <a:solidFill>
                  <a:srgbClr val="FFFFFF"/>
                </a:solidFill>
              </a14:hiddenFill>
            </a:ext>
          </a:extLst>
        </p:spPr>
      </p:pic>
      <p:sp>
        <p:nvSpPr>
          <p:cNvPr id="70662" name="Rectangle 6"/>
          <p:cNvSpPr>
            <a:spLocks noChangeArrowheads="1"/>
          </p:cNvSpPr>
          <p:nvPr/>
        </p:nvSpPr>
        <p:spPr bwMode="auto">
          <a:xfrm>
            <a:off x="4800600" y="2743200"/>
            <a:ext cx="16668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altLang="fa-IR" sz="1600">
                <a:cs typeface="B Compset" panose="00000400000000000000" pitchFamily="2" charset="-78"/>
              </a:rPr>
              <a:t>اتصال  به سقف كاذب</a:t>
            </a:r>
            <a:endParaRPr lang="en-US" altLang="fa-IR" sz="1600">
              <a:cs typeface="B Compset" panose="00000400000000000000" pitchFamily="2" charset="-78"/>
            </a:endParaRPr>
          </a:p>
        </p:txBody>
      </p:sp>
      <p:pic>
        <p:nvPicPr>
          <p:cNvPr id="70665" name="Picture 9" descr="13 051"/>
          <p:cNvPicPr>
            <a:picLocks noChangeAspect="1" noChangeArrowheads="1"/>
          </p:cNvPicPr>
          <p:nvPr/>
        </p:nvPicPr>
        <p:blipFill>
          <a:blip r:embed="rId3">
            <a:extLst>
              <a:ext uri="{28A0092B-C50C-407E-A947-70E740481C1C}">
                <a14:useLocalDpi xmlns:a14="http://schemas.microsoft.com/office/drawing/2010/main" val="0"/>
              </a:ext>
            </a:extLst>
          </a:blip>
          <a:srcRect l="7599" t="41818" r="36209" b="13593"/>
          <a:stretch>
            <a:fillRect/>
          </a:stretch>
        </p:blipFill>
        <p:spPr bwMode="auto">
          <a:xfrm>
            <a:off x="128588" y="3200400"/>
            <a:ext cx="3328987" cy="3505200"/>
          </a:xfrm>
          <a:prstGeom prst="rect">
            <a:avLst/>
          </a:prstGeom>
          <a:noFill/>
          <a:extLst>
            <a:ext uri="{909E8E84-426E-40DD-AFC4-6F175D3DCCD1}">
              <a14:hiddenFill xmlns:a14="http://schemas.microsoft.com/office/drawing/2010/main">
                <a:solidFill>
                  <a:srgbClr val="FFFFFF"/>
                </a:solidFill>
              </a14:hiddenFill>
            </a:ext>
          </a:extLst>
        </p:spPr>
      </p:pic>
      <p:pic>
        <p:nvPicPr>
          <p:cNvPr id="70666" name="Picture 10" descr="13 021"/>
          <p:cNvPicPr>
            <a:picLocks noChangeAspect="1" noChangeArrowheads="1"/>
          </p:cNvPicPr>
          <p:nvPr/>
        </p:nvPicPr>
        <p:blipFill>
          <a:blip r:embed="rId4">
            <a:extLst>
              <a:ext uri="{28A0092B-C50C-407E-A947-70E740481C1C}">
                <a14:useLocalDpi xmlns:a14="http://schemas.microsoft.com/office/drawing/2010/main" val="0"/>
              </a:ext>
            </a:extLst>
          </a:blip>
          <a:srcRect l="1465" t="5794" r="51674" b="650"/>
          <a:stretch>
            <a:fillRect/>
          </a:stretch>
        </p:blipFill>
        <p:spPr bwMode="auto">
          <a:xfrm>
            <a:off x="3962400" y="4114800"/>
            <a:ext cx="1836738" cy="2362200"/>
          </a:xfrm>
          <a:prstGeom prst="rect">
            <a:avLst/>
          </a:prstGeom>
          <a:noFill/>
          <a:extLst>
            <a:ext uri="{909E8E84-426E-40DD-AFC4-6F175D3DCCD1}">
              <a14:hiddenFill xmlns:a14="http://schemas.microsoft.com/office/drawing/2010/main">
                <a:solidFill>
                  <a:srgbClr val="FFFFFF"/>
                </a:solidFill>
              </a14:hiddenFill>
            </a:ext>
          </a:extLst>
        </p:spPr>
      </p:pic>
      <p:sp>
        <p:nvSpPr>
          <p:cNvPr id="70667" name="Rectangle 11"/>
          <p:cNvSpPr>
            <a:spLocks noChangeArrowheads="1"/>
          </p:cNvSpPr>
          <p:nvPr/>
        </p:nvSpPr>
        <p:spPr bwMode="auto">
          <a:xfrm>
            <a:off x="3505200" y="3200400"/>
            <a:ext cx="2971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a-IR" altLang="fa-IR" sz="1600">
                <a:cs typeface="B Compset" panose="00000400000000000000" pitchFamily="2" charset="-78"/>
              </a:rPr>
              <a:t>پوشش سازه هاي فلزي </a:t>
            </a:r>
          </a:p>
          <a:p>
            <a:pPr algn="ctr"/>
            <a:r>
              <a:rPr lang="fa-IR" altLang="fa-IR" sz="1600">
                <a:cs typeface="B Compset" panose="00000400000000000000" pitchFamily="2" charset="-78"/>
              </a:rPr>
              <a:t>( ستون هاي فلزي – تيرهاي فلزي)</a:t>
            </a:r>
          </a:p>
          <a:p>
            <a:pPr algn="ctr"/>
            <a:r>
              <a:rPr lang="fa-IR" altLang="fa-IR" sz="1600">
                <a:cs typeface="B Compset" panose="00000400000000000000" pitchFamily="2" charset="-78"/>
              </a:rPr>
              <a:t> با صفحات گچي محافظ در برابر آتش</a:t>
            </a:r>
            <a:endParaRPr lang="en-US" altLang="fa-IR" sz="1600">
              <a:cs typeface="B Compset" panose="00000400000000000000" pitchFamily="2" charset="-78"/>
            </a:endParaRPr>
          </a:p>
        </p:txBody>
      </p:sp>
    </p:spTree>
    <p:extLst>
      <p:ext uri="{BB962C8B-B14F-4D97-AF65-F5344CB8AC3E}">
        <p14:creationId xmlns:p14="http://schemas.microsoft.com/office/powerpoint/2010/main" val="31174983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6"/>
          <p:cNvSpPr>
            <a:spLocks noGrp="1" noChangeArrowheads="1"/>
          </p:cNvSpPr>
          <p:nvPr>
            <p:ph type="title"/>
          </p:nvPr>
        </p:nvSpPr>
        <p:spPr>
          <a:noFill/>
          <a:ln/>
        </p:spPr>
        <p:txBody>
          <a:bodyPr/>
          <a:lstStyle/>
          <a:p>
            <a:r>
              <a:rPr lang="fa-IR" altLang="fa-IR" sz="3000" b="1">
                <a:cs typeface="B Compset" panose="00000400000000000000" pitchFamily="2" charset="-78"/>
              </a:rPr>
              <a:t>کلید و پریز و جعبه های تقسیم</a:t>
            </a:r>
            <a:endParaRPr lang="en-US" altLang="fa-IR" sz="3000" b="1">
              <a:cs typeface="B Compset" panose="00000400000000000000" pitchFamily="2" charset="-78"/>
            </a:endParaRPr>
          </a:p>
        </p:txBody>
      </p:sp>
      <p:sp>
        <p:nvSpPr>
          <p:cNvPr id="67589" name="Rectangle 5"/>
          <p:cNvSpPr>
            <a:spLocks noGrp="1" noChangeArrowheads="1"/>
          </p:cNvSpPr>
          <p:nvPr>
            <p:ph idx="1"/>
          </p:nvPr>
        </p:nvSpPr>
        <p:spPr>
          <a:xfrm>
            <a:off x="533400" y="1600200"/>
            <a:ext cx="5943600" cy="1524000"/>
          </a:xfrm>
        </p:spPr>
        <p:txBody>
          <a:bodyPr/>
          <a:lstStyle/>
          <a:p>
            <a:pPr marL="0" indent="0">
              <a:lnSpc>
                <a:spcPct val="150000"/>
              </a:lnSpc>
              <a:buFont typeface="Wingdings" panose="05000000000000000000" pitchFamily="2" charset="2"/>
              <a:buNone/>
            </a:pPr>
            <a:r>
              <a:rPr lang="fa-IR" altLang="fa-IR" sz="1700">
                <a:cs typeface="B Compset" panose="00000400000000000000" pitchFamily="2" charset="-78"/>
              </a:rPr>
              <a:t>کلید وپریز ها و جعبه های تقسیم را می توان در دیوار های جداکننده در هر محل و نقطه ای به صورتیکه پشت به پشت هم قرارنگرفته ونکات زیر رعایت شود نصب نمود:</a:t>
            </a:r>
            <a:endParaRPr lang="fa-IR" altLang="fa-IR" sz="1700" b="1">
              <a:cs typeface="B Compset" panose="00000400000000000000" pitchFamily="2" charset="-78"/>
            </a:endParaRPr>
          </a:p>
        </p:txBody>
      </p:sp>
      <p:pic>
        <p:nvPicPr>
          <p:cNvPr id="6" name="Picture 5" descr="Copy of 5.jpg"/>
          <p:cNvPicPr>
            <a:picLocks noChangeAspect="1" noChangeArrowheads="1"/>
          </p:cNvPicPr>
          <p:nvPr/>
        </p:nvPicPr>
        <p:blipFill>
          <a:blip r:embed="rId2">
            <a:extLst>
              <a:ext uri="{28A0092B-C50C-407E-A947-70E740481C1C}">
                <a14:useLocalDpi xmlns:a14="http://schemas.microsoft.com/office/drawing/2010/main" val="0"/>
              </a:ext>
            </a:extLst>
          </a:blip>
          <a:srcRect b="50317"/>
          <a:stretch>
            <a:fillRect/>
          </a:stretch>
        </p:blipFill>
        <p:spPr bwMode="auto">
          <a:xfrm>
            <a:off x="6873875" y="228600"/>
            <a:ext cx="2055813" cy="2362200"/>
          </a:xfrm>
          <a:prstGeom prst="rect">
            <a:avLst/>
          </a:prstGeom>
          <a:noFill/>
          <a:extLst>
            <a:ext uri="{909E8E84-426E-40DD-AFC4-6F175D3DCCD1}">
              <a14:hiddenFill xmlns:a14="http://schemas.microsoft.com/office/drawing/2010/main">
                <a:solidFill>
                  <a:srgbClr val="FFFFFF"/>
                </a:solidFill>
              </a14:hiddenFill>
            </a:ext>
          </a:extLst>
        </p:spPr>
      </p:pic>
      <p:sp>
        <p:nvSpPr>
          <p:cNvPr id="67592" name="Rectangle 8"/>
          <p:cNvSpPr>
            <a:spLocks noChangeArrowheads="1"/>
          </p:cNvSpPr>
          <p:nvPr/>
        </p:nvSpPr>
        <p:spPr bwMode="auto">
          <a:xfrm>
            <a:off x="304800" y="2590800"/>
            <a:ext cx="8610600" cy="203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pPr>
            <a:r>
              <a:rPr lang="fa-IR" altLang="fa-IR" sz="1700" b="1">
                <a:cs typeface="B Compset" panose="00000400000000000000" pitchFamily="2" charset="-78"/>
              </a:rPr>
              <a:t>الف- در دیوارهای حاوی عایق حرارتی پشم سنگ (درجه ذوب بیش از 100 سانتی گراد )</a:t>
            </a:r>
            <a:endParaRPr lang="en-US" altLang="fa-IR" sz="1700" b="1">
              <a:cs typeface="B Compset" panose="00000400000000000000" pitchFamily="2" charset="-78"/>
            </a:endParaRPr>
          </a:p>
          <a:p>
            <a:pPr>
              <a:lnSpc>
                <a:spcPct val="125000"/>
              </a:lnSpc>
            </a:pPr>
            <a:r>
              <a:rPr lang="fa-IR" altLang="fa-IR" sz="1700">
                <a:cs typeface="B Compset" panose="00000400000000000000" pitchFamily="2" charset="-78"/>
              </a:rPr>
              <a:t>میزان ضخامت عایق برای آتش سوزی باید ثابت بماند حداکثر تا حد 30 میلی متر می تواند فشرده باشد</a:t>
            </a:r>
          </a:p>
          <a:p>
            <a:pPr>
              <a:lnSpc>
                <a:spcPct val="125000"/>
              </a:lnSpc>
            </a:pPr>
            <a:r>
              <a:rPr lang="fa-IR" altLang="fa-IR" sz="1700" b="1">
                <a:cs typeface="B Compset" panose="00000400000000000000" pitchFamily="2" charset="-78"/>
              </a:rPr>
              <a:t>ب- دیوارهای محتوی سایر عایق ها و یا بدون عایق</a:t>
            </a:r>
            <a:endParaRPr lang="en-US" altLang="fa-IR" sz="1700" b="1">
              <a:cs typeface="B Compset" panose="00000400000000000000" pitchFamily="2" charset="-78"/>
            </a:endParaRPr>
          </a:p>
          <a:p>
            <a:pPr>
              <a:lnSpc>
                <a:spcPct val="125000"/>
              </a:lnSpc>
            </a:pPr>
            <a:r>
              <a:rPr lang="fa-IR" altLang="fa-IR" sz="1700">
                <a:cs typeface="B Compset" panose="00000400000000000000" pitchFamily="2" charset="-78"/>
              </a:rPr>
              <a:t>جعبه کلید وپریزها باید از داخل جداره با حداقل 20 میلی متر ضخامت گچ (یا صفحات گچی ) پوشیده شود برای دیوارهای زون آتش نصب توكار ادوات ممنوع بوده و باید جعبه کلید و پریز بصورت روکار نصب گردند. نصب کلید وپریزهای تک بصورت محدود حداکثر در ارتفاع 25 الی 30 سانتیمتر از كف قابل اجرا است ولی کلیه بازشوها وسوراخ ها باید با ملات گچ پوشیده شود.</a:t>
            </a:r>
          </a:p>
        </p:txBody>
      </p:sp>
      <p:pic>
        <p:nvPicPr>
          <p:cNvPr id="5" name="Picture 4" descr="5.jpg"/>
          <p:cNvPicPr>
            <a:picLocks noChangeAspect="1" noChangeArrowheads="1"/>
          </p:cNvPicPr>
          <p:nvPr/>
        </p:nvPicPr>
        <p:blipFill>
          <a:blip r:embed="rId3">
            <a:extLst>
              <a:ext uri="{28A0092B-C50C-407E-A947-70E740481C1C}">
                <a14:useLocalDpi xmlns:a14="http://schemas.microsoft.com/office/drawing/2010/main" val="0"/>
              </a:ext>
            </a:extLst>
          </a:blip>
          <a:srcRect b="49843"/>
          <a:stretch>
            <a:fillRect/>
          </a:stretch>
        </p:blipFill>
        <p:spPr bwMode="auto">
          <a:xfrm>
            <a:off x="2743200" y="4610100"/>
            <a:ext cx="41910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5217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974558" y="0"/>
            <a:ext cx="7772400" cy="1456267"/>
          </a:xfrm>
        </p:spPr>
        <p:txBody>
          <a:bodyPr/>
          <a:lstStyle/>
          <a:p>
            <a:pPr algn="r"/>
            <a:r>
              <a:rPr lang="fa-IR" altLang="fa-IR" sz="3000" b="1" dirty="0">
                <a:cs typeface="B Compset" panose="00000400000000000000" pitchFamily="2" charset="-78"/>
              </a:rPr>
              <a:t>عایقها</a:t>
            </a:r>
            <a:endParaRPr lang="en-US" altLang="fa-IR" sz="3000" b="1" dirty="0">
              <a:cs typeface="B Compset" panose="00000400000000000000" pitchFamily="2" charset="-78"/>
            </a:endParaRPr>
          </a:p>
        </p:txBody>
      </p:sp>
      <p:sp>
        <p:nvSpPr>
          <p:cNvPr id="69636" name="Rectangle 4"/>
          <p:cNvSpPr>
            <a:spLocks noGrp="1" noChangeArrowheads="1"/>
          </p:cNvSpPr>
          <p:nvPr>
            <p:ph idx="1"/>
          </p:nvPr>
        </p:nvSpPr>
        <p:spPr>
          <a:xfrm>
            <a:off x="376990" y="636059"/>
            <a:ext cx="8610600" cy="4267200"/>
          </a:xfrm>
        </p:spPr>
        <p:txBody>
          <a:bodyPr/>
          <a:lstStyle/>
          <a:p>
            <a:pPr marL="0" indent="231775">
              <a:lnSpc>
                <a:spcPct val="140000"/>
              </a:lnSpc>
              <a:buFont typeface="Wingdings" panose="05000000000000000000" pitchFamily="2" charset="2"/>
              <a:buNone/>
            </a:pPr>
            <a:r>
              <a:rPr lang="fa-IR" altLang="fa-IR" sz="2100" dirty="0">
                <a:cs typeface="B Compset" panose="00000400000000000000" pitchFamily="2" charset="-78"/>
              </a:rPr>
              <a:t>به طور معمول در دیوارهای ساخته شده از صفحات گچی  استفاده از عایق نسوز بصورت پانلی با درجه ذوب 1000 درجه به بالا برای تامین مقاومت زیاد ساختاردر برابر آتش الزامی است .</a:t>
            </a:r>
            <a:endParaRPr lang="en-US" altLang="fa-IR" sz="2100" dirty="0">
              <a:cs typeface="B Compset" panose="00000400000000000000" pitchFamily="2" charset="-78"/>
            </a:endParaRPr>
          </a:p>
          <a:p>
            <a:pPr marL="0" indent="231775">
              <a:lnSpc>
                <a:spcPct val="140000"/>
              </a:lnSpc>
              <a:buFont typeface="Wingdings" panose="05000000000000000000" pitchFamily="2" charset="2"/>
              <a:buNone/>
            </a:pPr>
            <a:r>
              <a:rPr lang="fa-IR" altLang="fa-IR" sz="2100" dirty="0">
                <a:cs typeface="B Compset" panose="00000400000000000000" pitchFamily="2" charset="-78"/>
              </a:rPr>
              <a:t>ایمنی بیشتر در صورت قراردادن پانل عایق بین سازه ها وفشردن عایق بین شکاف ها به دست می آید.</a:t>
            </a:r>
            <a:endParaRPr lang="en-US" altLang="fa-IR" sz="2100" dirty="0">
              <a:cs typeface="B Compset" panose="00000400000000000000" pitchFamily="2" charset="-78"/>
            </a:endParaRPr>
          </a:p>
          <a:p>
            <a:pPr marL="0" indent="231775">
              <a:lnSpc>
                <a:spcPct val="140000"/>
              </a:lnSpc>
              <a:buFont typeface="Wingdings" panose="05000000000000000000" pitchFamily="2" charset="2"/>
              <a:buNone/>
            </a:pPr>
            <a:r>
              <a:rPr lang="fa-IR" altLang="fa-IR" sz="2100" dirty="0">
                <a:cs typeface="B Compset" panose="00000400000000000000" pitchFamily="2" charset="-78"/>
              </a:rPr>
              <a:t>مناسب ترین حالت قرارگرفتن صفحات عایق بدون درز یا جابه جایی دو یا چند لایه عایق دربین سازه ها به صورتی است که درزهای روی هم قرار نگیرند</a:t>
            </a:r>
            <a:endParaRPr lang="en-US" altLang="fa-IR" sz="2100" dirty="0">
              <a:cs typeface="B Compset" panose="00000400000000000000" pitchFamily="2" charset="-78"/>
            </a:endParaRPr>
          </a:p>
          <a:p>
            <a:pPr marL="0" indent="231775"/>
            <a:endParaRPr lang="en-US" altLang="fa-IR" sz="2100" dirty="0">
              <a:cs typeface="B Compset" panose="00000400000000000000" pitchFamily="2" charset="-78"/>
            </a:endParaRPr>
          </a:p>
        </p:txBody>
      </p:sp>
      <p:pic>
        <p:nvPicPr>
          <p:cNvPr id="69637" name="Picture 5" descr="13 019"/>
          <p:cNvPicPr>
            <a:picLocks noChangeAspect="1" noChangeArrowheads="1"/>
          </p:cNvPicPr>
          <p:nvPr/>
        </p:nvPicPr>
        <p:blipFill>
          <a:blip r:embed="rId2">
            <a:lum bright="-6000" contrast="18000"/>
            <a:extLst>
              <a:ext uri="{28A0092B-C50C-407E-A947-70E740481C1C}">
                <a14:useLocalDpi xmlns:a14="http://schemas.microsoft.com/office/drawing/2010/main" val="0"/>
              </a:ext>
            </a:extLst>
          </a:blip>
          <a:srcRect l="6122" t="5057" r="8163" b="11137"/>
          <a:stretch>
            <a:fillRect/>
          </a:stretch>
        </p:blipFill>
        <p:spPr bwMode="auto">
          <a:xfrm>
            <a:off x="733425" y="4083050"/>
            <a:ext cx="7696200" cy="265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324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tangle 6"/>
          <p:cNvSpPr>
            <a:spLocks noChangeArrowheads="1"/>
          </p:cNvSpPr>
          <p:nvPr/>
        </p:nvSpPr>
        <p:spPr bwMode="auto">
          <a:xfrm>
            <a:off x="304800" y="3509963"/>
            <a:ext cx="6453188" cy="226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pPr>
            <a:r>
              <a:rPr lang="fa-IR" altLang="fa-IR" sz="1900" dirty="0">
                <a:cs typeface="B Compset" panose="00000400000000000000" pitchFamily="2" charset="-78"/>
              </a:rPr>
              <a:t>لبه های انتهائی درعرض پانلها به صورت چهار گوش بریده می شوند. درصورتیکه لبه های طولی پانلها معمولا به شکل ها وفرم های خاص طراحی می شوند این کار برای اتصال بهترقطعات واستفاده از مصالح پرکننده درمحل اتصال انجام می شود.</a:t>
            </a:r>
          </a:p>
          <a:p>
            <a:pPr>
              <a:lnSpc>
                <a:spcPct val="125000"/>
              </a:lnSpc>
            </a:pPr>
            <a:r>
              <a:rPr lang="fa-IR" altLang="fa-IR" sz="1900" dirty="0">
                <a:cs typeface="B Compset" panose="00000400000000000000" pitchFamily="2" charset="-78"/>
              </a:rPr>
              <a:t>البته صفحات ساختار گچی خشک با ساختارهای خشک به معنی مصالحی ازقبیل پانل های چوبی، تخته چند لایه نئوپان وصفحات فایبر تفاوت دارد. </a:t>
            </a:r>
          </a:p>
          <a:p>
            <a:pPr>
              <a:lnSpc>
                <a:spcPct val="125000"/>
              </a:lnSpc>
            </a:pPr>
            <a:r>
              <a:rPr lang="fa-IR" altLang="fa-IR" sz="1900" dirty="0">
                <a:cs typeface="B Compset" panose="00000400000000000000" pitchFamily="2" charset="-78"/>
              </a:rPr>
              <a:t>تفاوت اساسی            مقاومت بسیار خوب پانلهای گچی در برابر آتش</a:t>
            </a:r>
            <a:endParaRPr lang="fa-IR" altLang="fa-IR" sz="1500" dirty="0">
              <a:cs typeface="B Compset" panose="00000400000000000000" pitchFamily="2" charset="-78"/>
            </a:endParaRPr>
          </a:p>
        </p:txBody>
      </p:sp>
      <p:sp>
        <p:nvSpPr>
          <p:cNvPr id="41986" name="Rectangle 2"/>
          <p:cNvSpPr>
            <a:spLocks noGrp="1" noChangeArrowheads="1"/>
          </p:cNvSpPr>
          <p:nvPr>
            <p:ph type="title"/>
          </p:nvPr>
        </p:nvSpPr>
        <p:spPr>
          <a:xfrm>
            <a:off x="1295400" y="430839"/>
            <a:ext cx="7772400" cy="1456267"/>
          </a:xfrm>
        </p:spPr>
        <p:txBody>
          <a:bodyPr/>
          <a:lstStyle/>
          <a:p>
            <a:pPr algn="r"/>
            <a:r>
              <a:rPr lang="fa-IR" altLang="fa-IR" sz="2800" b="1" dirty="0">
                <a:solidFill>
                  <a:schemeClr val="tx1"/>
                </a:solidFill>
                <a:cs typeface="B Compset" panose="00000400000000000000" pitchFamily="2" charset="-78"/>
              </a:rPr>
              <a:t>ساختار پانل های گچی خشک</a:t>
            </a:r>
            <a:endParaRPr lang="en-US" altLang="fa-IR" sz="2800" b="1" dirty="0">
              <a:solidFill>
                <a:schemeClr val="tx1"/>
              </a:solidFill>
              <a:cs typeface="B Compset" panose="00000400000000000000" pitchFamily="2" charset="-78"/>
            </a:endParaRPr>
          </a:p>
        </p:txBody>
      </p:sp>
      <p:sp>
        <p:nvSpPr>
          <p:cNvPr id="41987" name="Rectangle 3"/>
          <p:cNvSpPr>
            <a:spLocks noGrp="1" noChangeArrowheads="1"/>
          </p:cNvSpPr>
          <p:nvPr>
            <p:ph idx="1"/>
          </p:nvPr>
        </p:nvSpPr>
        <p:spPr>
          <a:xfrm>
            <a:off x="457200" y="1752600"/>
            <a:ext cx="8458200" cy="1905000"/>
          </a:xfrm>
        </p:spPr>
        <p:txBody>
          <a:bodyPr>
            <a:normAutofit lnSpcReduction="10000"/>
          </a:bodyPr>
          <a:lstStyle/>
          <a:p>
            <a:pPr marL="0" indent="231775">
              <a:lnSpc>
                <a:spcPct val="120000"/>
              </a:lnSpc>
              <a:buFont typeface="Wingdings" panose="05000000000000000000" pitchFamily="2" charset="2"/>
              <a:buNone/>
            </a:pPr>
            <a:r>
              <a:rPr lang="fa-IR" altLang="fa-IR" sz="1900" dirty="0">
                <a:cs typeface="B Compset" panose="00000400000000000000" pitchFamily="2" charset="-78"/>
              </a:rPr>
              <a:t>درحال حاضر معنی ساختار خشک عبارتست از : (ساختارصفحات روکش دار گچی ) </a:t>
            </a:r>
          </a:p>
          <a:p>
            <a:pPr marL="0" indent="231775">
              <a:lnSpc>
                <a:spcPct val="120000"/>
              </a:lnSpc>
              <a:buFont typeface="Wingdings" panose="05000000000000000000" pitchFamily="2" charset="2"/>
              <a:buNone/>
            </a:pPr>
            <a:r>
              <a:rPr lang="fa-IR" altLang="fa-IR" sz="1900" dirty="0">
                <a:cs typeface="B Compset" panose="00000400000000000000" pitchFamily="2" charset="-78"/>
              </a:rPr>
              <a:t>صفحات روکش دار گچی ازنظر بافت جزو خانواده تولیدات پانلهای ترکیبی است شامل گچ (دارای خواص شیمیایی مخصوص با مقاومت مناسب در برابر آتش سوزی ) که بین دو لایه از ورقهای مقوائی مخصوص قرار می گیرد که ورق روئی قابل استفاده برای اجرای انواع مختلف پوشش نهائی (شامل بتونه کاری، رنگ آمیزی، کاغذ دیواری و ...) و یک ورق قوی به عنوان لایه زیرین استفاده می شود. </a:t>
            </a:r>
          </a:p>
        </p:txBody>
      </p:sp>
      <p:sp>
        <p:nvSpPr>
          <p:cNvPr id="41988" name="Line 4"/>
          <p:cNvSpPr>
            <a:spLocks noChangeShapeType="1"/>
          </p:cNvSpPr>
          <p:nvPr/>
        </p:nvSpPr>
        <p:spPr bwMode="auto">
          <a:xfrm flipH="1">
            <a:off x="5029200" y="5576888"/>
            <a:ext cx="609600" cy="0"/>
          </a:xfrm>
          <a:prstGeom prst="line">
            <a:avLst/>
          </a:prstGeom>
          <a:noFill/>
          <a:ln w="508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pic>
        <p:nvPicPr>
          <p:cNvPr id="41989" name="Picture 5" descr="13 021"/>
          <p:cNvPicPr>
            <a:picLocks noChangeAspect="1" noChangeArrowheads="1"/>
          </p:cNvPicPr>
          <p:nvPr/>
        </p:nvPicPr>
        <p:blipFill>
          <a:blip r:embed="rId2">
            <a:extLst>
              <a:ext uri="{28A0092B-C50C-407E-A947-70E740481C1C}">
                <a14:useLocalDpi xmlns:a14="http://schemas.microsoft.com/office/drawing/2010/main" val="0"/>
              </a:ext>
            </a:extLst>
          </a:blip>
          <a:srcRect l="53348" t="3194" r="-209"/>
          <a:stretch>
            <a:fillRect/>
          </a:stretch>
        </p:blipFill>
        <p:spPr bwMode="auto">
          <a:xfrm>
            <a:off x="6781800" y="3733800"/>
            <a:ext cx="1731963" cy="2305050"/>
          </a:xfrm>
          <a:prstGeom prst="rect">
            <a:avLst/>
          </a:prstGeom>
          <a:noFill/>
          <a:extLst>
            <a:ext uri="{909E8E84-426E-40DD-AFC4-6F175D3DCCD1}">
              <a14:hiddenFill xmlns:a14="http://schemas.microsoft.com/office/drawing/2010/main">
                <a:solidFill>
                  <a:srgbClr val="FFFFFF"/>
                </a:solidFill>
              </a14:hiddenFill>
            </a:ext>
          </a:extLst>
        </p:spPr>
      </p:pic>
      <p:sp>
        <p:nvSpPr>
          <p:cNvPr id="41991" name="Rectangle 7"/>
          <p:cNvSpPr>
            <a:spLocks noChangeArrowheads="1"/>
          </p:cNvSpPr>
          <p:nvPr/>
        </p:nvSpPr>
        <p:spPr bwMode="auto">
          <a:xfrm>
            <a:off x="601663" y="6302375"/>
            <a:ext cx="80391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5000"/>
              </a:lnSpc>
            </a:pPr>
            <a:r>
              <a:rPr lang="fa-IR" altLang="fa-IR" sz="1900">
                <a:cs typeface="B Compset" panose="00000400000000000000" pitchFamily="2" charset="-78"/>
              </a:rPr>
              <a:t>این سیستم طوری طراحی شده است تا با پوشش مناسب در درزهای اتصال به یک سیستم یکپارچه تبدیل شود.</a:t>
            </a:r>
            <a:endParaRPr lang="en-US" altLang="fa-IR" sz="1900">
              <a:cs typeface="B Compset" panose="00000400000000000000" pitchFamily="2" charset="-78"/>
            </a:endParaRPr>
          </a:p>
        </p:txBody>
      </p:sp>
    </p:spTree>
    <p:extLst>
      <p:ext uri="{BB962C8B-B14F-4D97-AF65-F5344CB8AC3E}">
        <p14:creationId xmlns:p14="http://schemas.microsoft.com/office/powerpoint/2010/main" val="34750562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2" name="Line 8"/>
          <p:cNvSpPr>
            <a:spLocks noChangeShapeType="1"/>
          </p:cNvSpPr>
          <p:nvPr/>
        </p:nvSpPr>
        <p:spPr bwMode="auto">
          <a:xfrm rot="-5400000">
            <a:off x="4548188" y="2185988"/>
            <a:ext cx="0" cy="80010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62466" name="Rectangle 2"/>
          <p:cNvSpPr>
            <a:spLocks noGrp="1" noChangeArrowheads="1"/>
          </p:cNvSpPr>
          <p:nvPr>
            <p:ph type="title"/>
          </p:nvPr>
        </p:nvSpPr>
        <p:spPr>
          <a:xfrm>
            <a:off x="609600" y="838200"/>
            <a:ext cx="8001000" cy="606425"/>
          </a:xfrm>
        </p:spPr>
        <p:txBody>
          <a:bodyPr/>
          <a:lstStyle/>
          <a:p>
            <a:pPr algn="r"/>
            <a:r>
              <a:rPr lang="fa-IR" altLang="fa-IR" sz="3000" b="1" dirty="0">
                <a:cs typeface="B Compset" panose="00000400000000000000" pitchFamily="2" charset="-78"/>
              </a:rPr>
              <a:t>محدودیتها درصفحات روكش دار گچی خشک</a:t>
            </a:r>
            <a:endParaRPr lang="en-US" altLang="fa-IR" sz="3000" dirty="0">
              <a:cs typeface="B Compset" panose="00000400000000000000" pitchFamily="2" charset="-78"/>
            </a:endParaRPr>
          </a:p>
        </p:txBody>
      </p:sp>
      <p:sp>
        <p:nvSpPr>
          <p:cNvPr id="62467" name="Rectangle 3"/>
          <p:cNvSpPr>
            <a:spLocks noGrp="1" noChangeArrowheads="1"/>
          </p:cNvSpPr>
          <p:nvPr>
            <p:ph idx="1"/>
          </p:nvPr>
        </p:nvSpPr>
        <p:spPr>
          <a:xfrm>
            <a:off x="228600" y="1676400"/>
            <a:ext cx="8686800" cy="4876800"/>
          </a:xfrm>
        </p:spPr>
        <p:txBody>
          <a:bodyPr>
            <a:normAutofit fontScale="92500" lnSpcReduction="10000"/>
          </a:bodyPr>
          <a:lstStyle/>
          <a:p>
            <a:pPr marL="0" indent="231775">
              <a:lnSpc>
                <a:spcPct val="120000"/>
              </a:lnSpc>
            </a:pPr>
            <a:r>
              <a:rPr lang="fa-IR" altLang="fa-IR" sz="1700" dirty="0">
                <a:cs typeface="B Compset" panose="00000400000000000000" pitchFamily="2" charset="-78"/>
              </a:rPr>
              <a:t> جلوگیری از رطوبت زیاد ومتمادی وهمچنین حرارت بسیار زیاد</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درصورتیکه از سرامیک یا انواع کاشی دردیوار استفاده شود می بایست یک لایه حمایتی در مقابل رطوبت درنظرگرفت. جداکننده ها نباید در معرض رطوبت دائم قرار بگیرند  مگر اینکه کلیه سطوح مورد نظر آب بندی شوند در جزئیات اجرائی پانلهای ساختار گچی خشک برروی عایقهای پشم شیشه یا پشم سنگ باید دقت نمود که پانل به عنوان تکیه گاه عایق در نظر گرفته نشوند.</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حداکثر فواصل تیرکهای زیر سازی برای سیستم تک لایه با استفاده از پانلهای با ضخامت 12.5 و 15 میلی متر به اندازه 600 میلی متر مرکز به مرکز می باشد.اگر صفحات ساختار گچی خشک دیواری به ضخامت 9.5 میلی متراستفاده شود. در این صورت باید دردو لایه بکار رود. </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مشخصات پانلهای ضخیم تر از 20 میلی متر برای یک زیر سازی چوبی از نوع سخت پیشنهاد نمی شود زیرا میخها دراثر چکش در صفحات ساختار گچی خشک فرو می روند ولی در زیر سازی این نوع چوب دچار مشکل شده وممکن است کج شوند ( ابعاد زیر سازی چوبی باید حداقل 5 * 5  سانتی متر باشد )</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در دیوارهای یکسره وبلند کنترل اتصالات در هر 10 متر یا کمتر انجام می شود.</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در جائیکه حرکتهای سازه ممکن است باعث وارد آمدن بارهای مستقیم به این سیستمها شود جزئیات مخصوص جهت مقاومت این بارها وجلوگیری از ترک مورد نیاز می باشد.</a:t>
            </a:r>
            <a:endParaRPr lang="en-US" altLang="fa-IR" sz="1700" dirty="0">
              <a:cs typeface="B Compset" panose="00000400000000000000" pitchFamily="2" charset="-78"/>
            </a:endParaRPr>
          </a:p>
          <a:p>
            <a:pPr marL="0" indent="231775">
              <a:lnSpc>
                <a:spcPct val="120000"/>
              </a:lnSpc>
            </a:pPr>
            <a:r>
              <a:rPr lang="fa-IR" altLang="fa-IR" sz="1700" dirty="0">
                <a:cs typeface="B Compset" panose="00000400000000000000" pitchFamily="2" charset="-78"/>
              </a:rPr>
              <a:t> در نهایت نصب پانلهای ساختار گچی خشک بایدبا دقت و ظرافت خاصی انجام شود تا پس از نقاشی سطح قابل استفاده کاملا رضایت بخش باشد</a:t>
            </a:r>
            <a:endParaRPr lang="en-US" altLang="fa-IR" sz="1700" dirty="0">
              <a:cs typeface="B Compset" panose="00000400000000000000" pitchFamily="2" charset="-78"/>
            </a:endParaRPr>
          </a:p>
        </p:txBody>
      </p:sp>
    </p:spTree>
    <p:extLst>
      <p:ext uri="{BB962C8B-B14F-4D97-AF65-F5344CB8AC3E}">
        <p14:creationId xmlns:p14="http://schemas.microsoft.com/office/powerpoint/2010/main" val="375241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066800" y="601133"/>
            <a:ext cx="7772400" cy="1456267"/>
          </a:xfrm>
        </p:spPr>
        <p:txBody>
          <a:bodyPr/>
          <a:lstStyle/>
          <a:p>
            <a:pPr algn="r"/>
            <a:r>
              <a:rPr lang="fa-IR" altLang="fa-IR" sz="2800" b="1" dirty="0">
                <a:solidFill>
                  <a:schemeClr val="tx1"/>
                </a:solidFill>
                <a:cs typeface="B Compset" panose="00000400000000000000" pitchFamily="2" charset="-78"/>
              </a:rPr>
              <a:t>طريقه ساخت وتولید پانل هاي روکش دار گچی</a:t>
            </a:r>
            <a:endParaRPr lang="en-US" altLang="fa-IR" sz="2800" b="1" dirty="0">
              <a:solidFill>
                <a:schemeClr val="tx1"/>
              </a:solidFill>
              <a:cs typeface="B Compset" panose="00000400000000000000" pitchFamily="2" charset="-78"/>
            </a:endParaRPr>
          </a:p>
        </p:txBody>
      </p:sp>
      <p:sp>
        <p:nvSpPr>
          <p:cNvPr id="43011" name="Rectangle 3"/>
          <p:cNvSpPr>
            <a:spLocks noGrp="1" noChangeArrowheads="1"/>
          </p:cNvSpPr>
          <p:nvPr>
            <p:ph idx="1"/>
          </p:nvPr>
        </p:nvSpPr>
        <p:spPr>
          <a:xfrm>
            <a:off x="304800" y="1828800"/>
            <a:ext cx="8534400" cy="3733800"/>
          </a:xfrm>
        </p:spPr>
        <p:txBody>
          <a:bodyPr>
            <a:normAutofit lnSpcReduction="10000"/>
          </a:bodyPr>
          <a:lstStyle/>
          <a:p>
            <a:pPr marL="0" indent="0">
              <a:lnSpc>
                <a:spcPct val="125000"/>
              </a:lnSpc>
              <a:buFont typeface="Wingdings" panose="05000000000000000000" pitchFamily="2" charset="2"/>
              <a:buNone/>
            </a:pPr>
            <a:r>
              <a:rPr lang="fa-IR" altLang="fa-IR" sz="1900" dirty="0">
                <a:cs typeface="B Compset" panose="00000400000000000000" pitchFamily="2" charset="-78"/>
              </a:rPr>
              <a:t>        استخراج سنگ گچ از معدن        خرد كردن        خشك كردن       آسياب كردن       گرما دادن </a:t>
            </a:r>
          </a:p>
          <a:p>
            <a:pPr marL="0" indent="0">
              <a:lnSpc>
                <a:spcPct val="150000"/>
              </a:lnSpc>
              <a:buFont typeface="Wingdings" panose="05000000000000000000" pitchFamily="2" charset="2"/>
              <a:buNone/>
            </a:pPr>
            <a:r>
              <a:rPr lang="fa-IR" altLang="fa-IR" sz="1900" dirty="0">
                <a:cs typeface="B Compset" panose="00000400000000000000" pitchFamily="2" charset="-78"/>
              </a:rPr>
              <a:t>تا 350 درجه فارنهایت (177 درجه  سانتي گراد) حرارت داده می شود که سه چهارم آب داخل گچ تبخیر و کلسیم گچ (با نام عمومی پلاستر پاریس ) به دست مي آيد.</a:t>
            </a:r>
            <a:endParaRPr lang="en-US" altLang="fa-IR" sz="1900" dirty="0">
              <a:cs typeface="B Compset" panose="00000400000000000000" pitchFamily="2" charset="-78"/>
            </a:endParaRPr>
          </a:p>
          <a:p>
            <a:pPr marL="0" indent="0">
              <a:lnSpc>
                <a:spcPct val="150000"/>
              </a:lnSpc>
              <a:buFont typeface="Wingdings" panose="05000000000000000000" pitchFamily="2" charset="2"/>
              <a:buNone/>
            </a:pPr>
            <a:r>
              <a:rPr lang="fa-IR" altLang="fa-IR" sz="1900" dirty="0">
                <a:cs typeface="B Compset" panose="00000400000000000000" pitchFamily="2" charset="-78"/>
              </a:rPr>
              <a:t> پلاستر با آب یا افزودنیهای دیگر بصورت دوغاب درآمده وتوسط دستگاههای مخصوص بین لایه های کاغذ ریخته می شود همچنانکه صفحات برروی تسمه نقاله حرکت می کنند سولفات کلسیم مجددا کریستاله یا هیدراته شده وبشکل اولیه سنگ گچ تبدیل می شود.</a:t>
            </a:r>
            <a:endParaRPr lang="en-US" altLang="fa-IR" sz="1900" dirty="0">
              <a:cs typeface="B Compset" panose="00000400000000000000" pitchFamily="2" charset="-78"/>
            </a:endParaRPr>
          </a:p>
          <a:p>
            <a:pPr marL="0" indent="0">
              <a:lnSpc>
                <a:spcPct val="150000"/>
              </a:lnSpc>
              <a:buFont typeface="Wingdings" panose="05000000000000000000" pitchFamily="2" charset="2"/>
              <a:buNone/>
            </a:pPr>
            <a:r>
              <a:rPr lang="fa-IR" altLang="fa-IR" sz="1900" dirty="0">
                <a:cs typeface="B Compset" panose="00000400000000000000" pitchFamily="2" charset="-78"/>
              </a:rPr>
              <a:t>کاغذ بصورت شیمیائی ومکانیکی بسته می شود پس ازایتکه گچ خودش را گرفت صفحات بطول مورد نیاز طبق استاندارد بریده خشک بسته بندی وآماده برای حمل ونقل می شود.</a:t>
            </a:r>
            <a:endParaRPr lang="en-US" altLang="fa-IR" sz="1900" dirty="0">
              <a:cs typeface="B Compset" panose="00000400000000000000" pitchFamily="2" charset="-78"/>
            </a:endParaRPr>
          </a:p>
        </p:txBody>
      </p:sp>
      <p:sp>
        <p:nvSpPr>
          <p:cNvPr id="43015" name="Line 7"/>
          <p:cNvSpPr>
            <a:spLocks noChangeShapeType="1"/>
          </p:cNvSpPr>
          <p:nvPr/>
        </p:nvSpPr>
        <p:spPr bwMode="auto">
          <a:xfrm flipH="1">
            <a:off x="5834063" y="2057400"/>
            <a:ext cx="381000" cy="0"/>
          </a:xfrm>
          <a:prstGeom prst="line">
            <a:avLst/>
          </a:prstGeom>
          <a:noFill/>
          <a:ln w="508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3016" name="Line 8"/>
          <p:cNvSpPr>
            <a:spLocks noChangeShapeType="1"/>
          </p:cNvSpPr>
          <p:nvPr/>
        </p:nvSpPr>
        <p:spPr bwMode="auto">
          <a:xfrm flipH="1">
            <a:off x="4572000" y="2066925"/>
            <a:ext cx="381000" cy="0"/>
          </a:xfrm>
          <a:prstGeom prst="line">
            <a:avLst/>
          </a:prstGeom>
          <a:noFill/>
          <a:ln w="508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3017" name="Line 9"/>
          <p:cNvSpPr>
            <a:spLocks noChangeShapeType="1"/>
          </p:cNvSpPr>
          <p:nvPr/>
        </p:nvSpPr>
        <p:spPr bwMode="auto">
          <a:xfrm flipH="1">
            <a:off x="3124200" y="2071688"/>
            <a:ext cx="381000" cy="0"/>
          </a:xfrm>
          <a:prstGeom prst="line">
            <a:avLst/>
          </a:prstGeom>
          <a:noFill/>
          <a:ln w="508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3018" name="Line 10"/>
          <p:cNvSpPr>
            <a:spLocks noChangeShapeType="1"/>
          </p:cNvSpPr>
          <p:nvPr/>
        </p:nvSpPr>
        <p:spPr bwMode="auto">
          <a:xfrm flipH="1">
            <a:off x="1704975" y="2071688"/>
            <a:ext cx="381000" cy="0"/>
          </a:xfrm>
          <a:prstGeom prst="line">
            <a:avLst/>
          </a:prstGeom>
          <a:noFill/>
          <a:ln w="508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Tree>
    <p:extLst>
      <p:ext uri="{BB962C8B-B14F-4D97-AF65-F5344CB8AC3E}">
        <p14:creationId xmlns:p14="http://schemas.microsoft.com/office/powerpoint/2010/main" val="1356499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130969" y="549443"/>
            <a:ext cx="7772400" cy="1456267"/>
          </a:xfrm>
        </p:spPr>
        <p:txBody>
          <a:bodyPr/>
          <a:lstStyle/>
          <a:p>
            <a:pPr algn="r"/>
            <a:r>
              <a:rPr lang="fa-IR" altLang="fa-IR" sz="2800" b="1" dirty="0">
                <a:cs typeface="B Compset" panose="00000400000000000000" pitchFamily="2" charset="-78"/>
              </a:rPr>
              <a:t>مزاياي استفاده ازسيستم ساخت و ساز </a:t>
            </a:r>
            <a:r>
              <a:rPr lang="fa-IR" altLang="fa-IR" sz="2800" b="1" dirty="0" smtClean="0">
                <a:cs typeface="B Compset" panose="00000400000000000000" pitchFamily="2" charset="-78"/>
              </a:rPr>
              <a:t>خشك                             </a:t>
            </a:r>
            <a:r>
              <a:rPr lang="fa-IR" altLang="fa-IR" sz="2800" b="1" dirty="0">
                <a:cs typeface="B Compset" panose="00000400000000000000" pitchFamily="2" charset="-78"/>
              </a:rPr>
              <a:t>(</a:t>
            </a:r>
            <a:r>
              <a:rPr lang="en-US" altLang="fa-IR" sz="2800" b="1" dirty="0">
                <a:cs typeface="B Compset" panose="00000400000000000000" pitchFamily="2" charset="-78"/>
              </a:rPr>
              <a:t>Dry Wall</a:t>
            </a:r>
            <a:r>
              <a:rPr lang="fa-IR" altLang="fa-IR" sz="2800" b="1" dirty="0">
                <a:cs typeface="B Compset" panose="00000400000000000000" pitchFamily="2" charset="-78"/>
              </a:rPr>
              <a:t> )</a:t>
            </a:r>
            <a:endParaRPr lang="en-US" altLang="fa-IR" sz="2800" b="1" dirty="0">
              <a:cs typeface="B Compset" panose="00000400000000000000" pitchFamily="2" charset="-78"/>
            </a:endParaRPr>
          </a:p>
        </p:txBody>
      </p:sp>
      <p:sp>
        <p:nvSpPr>
          <p:cNvPr id="32771" name="Rectangle 3"/>
          <p:cNvSpPr>
            <a:spLocks noGrp="1" noChangeArrowheads="1"/>
          </p:cNvSpPr>
          <p:nvPr>
            <p:ph idx="1"/>
          </p:nvPr>
        </p:nvSpPr>
        <p:spPr>
          <a:xfrm>
            <a:off x="4800600" y="1752600"/>
            <a:ext cx="4191000" cy="4419600"/>
          </a:xfrm>
        </p:spPr>
        <p:txBody>
          <a:bodyPr>
            <a:normAutofit fontScale="92500" lnSpcReduction="20000"/>
          </a:bodyPr>
          <a:lstStyle/>
          <a:p>
            <a:pPr marL="0" indent="0">
              <a:lnSpc>
                <a:spcPct val="130000"/>
              </a:lnSpc>
              <a:buFont typeface="Wingdings" panose="05000000000000000000" pitchFamily="2" charset="2"/>
              <a:buNone/>
            </a:pPr>
            <a:r>
              <a:rPr lang="fa-IR" altLang="fa-IR" sz="1900">
                <a:cs typeface="B Compset" panose="00000400000000000000" pitchFamily="2" charset="-78"/>
              </a:rPr>
              <a:t>1 .کاهش وزن آهن و بتن مصرفی به میزان قابل توجه</a:t>
            </a:r>
          </a:p>
          <a:p>
            <a:pPr marL="0" indent="0">
              <a:lnSpc>
                <a:spcPct val="130000"/>
              </a:lnSpc>
              <a:buFont typeface="Wingdings" panose="05000000000000000000" pitchFamily="2" charset="2"/>
              <a:buNone/>
            </a:pPr>
            <a:r>
              <a:rPr lang="fa-IR" altLang="fa-IR" sz="1900">
                <a:cs typeface="B Compset" panose="00000400000000000000" pitchFamily="2" charset="-78"/>
              </a:rPr>
              <a:t>2 . حذف مرحله گچ وخاک از اجرای ساختمان</a:t>
            </a:r>
          </a:p>
          <a:p>
            <a:pPr marL="0" indent="0">
              <a:lnSpc>
                <a:spcPct val="130000"/>
              </a:lnSpc>
              <a:buFont typeface="Wingdings" panose="05000000000000000000" pitchFamily="2" charset="2"/>
              <a:buNone/>
            </a:pPr>
            <a:r>
              <a:rPr lang="fa-IR" altLang="fa-IR" sz="1900">
                <a:cs typeface="B Compset" panose="00000400000000000000" pitchFamily="2" charset="-78"/>
              </a:rPr>
              <a:t>3 . افزایش سطح زیر بنای مفید ساختمان</a:t>
            </a:r>
          </a:p>
          <a:p>
            <a:pPr marL="0" indent="0">
              <a:lnSpc>
                <a:spcPct val="130000"/>
              </a:lnSpc>
              <a:buFont typeface="Wingdings" panose="05000000000000000000" pitchFamily="2" charset="2"/>
              <a:buNone/>
            </a:pPr>
            <a:r>
              <a:rPr lang="fa-IR" altLang="fa-IR" sz="1900">
                <a:cs typeface="B Compset" panose="00000400000000000000" pitchFamily="2" charset="-78"/>
              </a:rPr>
              <a:t>4 . کاهش زمان اجرا به میزان 50درصد</a:t>
            </a:r>
          </a:p>
          <a:p>
            <a:pPr marL="0" indent="0">
              <a:lnSpc>
                <a:spcPct val="130000"/>
              </a:lnSpc>
              <a:buFont typeface="Wingdings" panose="05000000000000000000" pitchFamily="2" charset="2"/>
              <a:buNone/>
            </a:pPr>
            <a:r>
              <a:rPr lang="fa-IR" altLang="fa-IR" sz="1900">
                <a:cs typeface="B Compset" panose="00000400000000000000" pitchFamily="2" charset="-78"/>
              </a:rPr>
              <a:t>5 . کاهش وزن سازه به میزان قابل ملاحظه</a:t>
            </a:r>
          </a:p>
          <a:p>
            <a:pPr marL="0" indent="0">
              <a:lnSpc>
                <a:spcPct val="130000"/>
              </a:lnSpc>
              <a:buFont typeface="Wingdings" panose="05000000000000000000" pitchFamily="2" charset="2"/>
              <a:buNone/>
            </a:pPr>
            <a:r>
              <a:rPr lang="fa-IR" altLang="fa-IR" sz="1900">
                <a:cs typeface="B Compset" panose="00000400000000000000" pitchFamily="2" charset="-78"/>
              </a:rPr>
              <a:t>6 . مقاومت در برابر زلزله تا 7 ریشتر</a:t>
            </a:r>
          </a:p>
          <a:p>
            <a:pPr marL="0" indent="0">
              <a:lnSpc>
                <a:spcPct val="130000"/>
              </a:lnSpc>
              <a:buFont typeface="Wingdings" panose="05000000000000000000" pitchFamily="2" charset="2"/>
              <a:buNone/>
            </a:pPr>
            <a:r>
              <a:rPr lang="fa-IR" altLang="fa-IR" sz="1900">
                <a:cs typeface="B Compset" panose="00000400000000000000" pitchFamily="2" charset="-78"/>
              </a:rPr>
              <a:t>7 . مقاومت در برابر باد تا 400 کیلومتر در ساعت</a:t>
            </a:r>
          </a:p>
          <a:p>
            <a:pPr marL="0" indent="0">
              <a:lnSpc>
                <a:spcPct val="130000"/>
              </a:lnSpc>
              <a:buFont typeface="Wingdings" panose="05000000000000000000" pitchFamily="2" charset="2"/>
              <a:buNone/>
            </a:pPr>
            <a:r>
              <a:rPr lang="fa-IR" altLang="fa-IR" sz="1900">
                <a:cs typeface="B Compset" panose="00000400000000000000" pitchFamily="2" charset="-78"/>
              </a:rPr>
              <a:t>8 . صرفه جویی گرمایی 50درصد و سرمایی 80 درصد</a:t>
            </a:r>
          </a:p>
          <a:p>
            <a:pPr marL="0" indent="0">
              <a:lnSpc>
                <a:spcPct val="130000"/>
              </a:lnSpc>
              <a:buFont typeface="Wingdings" panose="05000000000000000000" pitchFamily="2" charset="2"/>
              <a:buNone/>
            </a:pPr>
            <a:r>
              <a:rPr lang="fa-IR" altLang="fa-IR" sz="1900">
                <a:cs typeface="B Compset" panose="00000400000000000000" pitchFamily="2" charset="-78"/>
              </a:rPr>
              <a:t>9 . بهبود خاصیت عایق صوت</a:t>
            </a:r>
          </a:p>
          <a:p>
            <a:pPr marL="0" indent="0">
              <a:lnSpc>
                <a:spcPct val="130000"/>
              </a:lnSpc>
              <a:buFont typeface="Wingdings" panose="05000000000000000000" pitchFamily="2" charset="2"/>
              <a:buNone/>
            </a:pPr>
            <a:r>
              <a:rPr lang="fa-IR" altLang="fa-IR" sz="1900">
                <a:cs typeface="B Compset" panose="00000400000000000000" pitchFamily="2" charset="-78"/>
              </a:rPr>
              <a:t>10 . </a:t>
            </a:r>
            <a:r>
              <a:rPr lang="ar-SA" altLang="fa-IR" sz="1900">
                <a:cs typeface="B Compset" panose="00000400000000000000" pitchFamily="2" charset="-78"/>
              </a:rPr>
              <a:t>قابلیت بازیافت</a:t>
            </a:r>
            <a:endParaRPr lang="en-US" altLang="fa-IR" sz="1900">
              <a:cs typeface="B Compset" panose="00000400000000000000" pitchFamily="2" charset="-78"/>
            </a:endParaRPr>
          </a:p>
        </p:txBody>
      </p:sp>
      <p:sp>
        <p:nvSpPr>
          <p:cNvPr id="32772" name="Rectangle 4"/>
          <p:cNvSpPr>
            <a:spLocks noChangeArrowheads="1"/>
          </p:cNvSpPr>
          <p:nvPr/>
        </p:nvSpPr>
        <p:spPr bwMode="auto">
          <a:xfrm>
            <a:off x="0" y="1752600"/>
            <a:ext cx="4800600" cy="385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a-IR" altLang="fa-IR" sz="1900">
                <a:cs typeface="B Compset" panose="00000400000000000000" pitchFamily="2" charset="-78"/>
              </a:rPr>
              <a:t>11 . ایجاد محیط غیرقابل نفوذ و زندگی برای موجودات موذی</a:t>
            </a:r>
          </a:p>
          <a:p>
            <a:pPr>
              <a:lnSpc>
                <a:spcPct val="130000"/>
              </a:lnSpc>
            </a:pPr>
            <a:r>
              <a:rPr lang="fa-IR" altLang="fa-IR" sz="1900">
                <a:cs typeface="B Compset" panose="00000400000000000000" pitchFamily="2" charset="-78"/>
              </a:rPr>
              <a:t>12 . کاهش حجم مصالح مصرفی</a:t>
            </a:r>
          </a:p>
          <a:p>
            <a:pPr>
              <a:lnSpc>
                <a:spcPct val="130000"/>
              </a:lnSpc>
            </a:pPr>
            <a:r>
              <a:rPr lang="fa-IR" altLang="fa-IR" sz="1900">
                <a:cs typeface="B Compset" panose="00000400000000000000" pitchFamily="2" charset="-78"/>
              </a:rPr>
              <a:t>13 . اجرای همزمان لوله کشی سرد و گرم با اجرای دیوار</a:t>
            </a:r>
          </a:p>
          <a:p>
            <a:pPr>
              <a:lnSpc>
                <a:spcPct val="130000"/>
              </a:lnSpc>
            </a:pPr>
            <a:r>
              <a:rPr lang="fa-IR" altLang="fa-IR" sz="1900">
                <a:cs typeface="B Compset" panose="00000400000000000000" pitchFamily="2" charset="-78"/>
              </a:rPr>
              <a:t>14 . اجرای همزمان لوله کشی برق با نصب و اجرای دیوار</a:t>
            </a:r>
          </a:p>
          <a:p>
            <a:pPr>
              <a:lnSpc>
                <a:spcPct val="130000"/>
              </a:lnSpc>
            </a:pPr>
            <a:r>
              <a:rPr lang="fa-IR" altLang="fa-IR" sz="1900">
                <a:cs typeface="B Compset" panose="00000400000000000000" pitchFamily="2" charset="-78"/>
              </a:rPr>
              <a:t>15 . حذف نیروی کارگری غیر متخصص</a:t>
            </a:r>
          </a:p>
          <a:p>
            <a:pPr>
              <a:lnSpc>
                <a:spcPct val="130000"/>
              </a:lnSpc>
            </a:pPr>
            <a:r>
              <a:rPr lang="fa-IR" altLang="fa-IR" sz="1900">
                <a:cs typeface="B Compset" panose="00000400000000000000" pitchFamily="2" charset="-78"/>
              </a:rPr>
              <a:t>16 . سادگی درپوشش نهایی (نقاشی، کاغذ دیواری و...)</a:t>
            </a:r>
          </a:p>
          <a:p>
            <a:pPr>
              <a:lnSpc>
                <a:spcPct val="130000"/>
              </a:lnSpc>
            </a:pPr>
            <a:r>
              <a:rPr lang="fa-IR" altLang="fa-IR" sz="1900">
                <a:cs typeface="B Compset" panose="00000400000000000000" pitchFamily="2" charset="-78"/>
              </a:rPr>
              <a:t>17 . حمل و نقل آسان در ساختمانهای مرتفع به دلیل سبکی </a:t>
            </a:r>
          </a:p>
          <a:p>
            <a:pPr>
              <a:lnSpc>
                <a:spcPct val="130000"/>
              </a:lnSpc>
            </a:pPr>
            <a:r>
              <a:rPr lang="fa-IR" altLang="fa-IR" sz="1900">
                <a:cs typeface="B Compset" panose="00000400000000000000" pitchFamily="2" charset="-78"/>
              </a:rPr>
              <a:t>18 . گستردگي استفاده </a:t>
            </a:r>
          </a:p>
          <a:p>
            <a:pPr>
              <a:lnSpc>
                <a:spcPct val="130000"/>
              </a:lnSpc>
            </a:pPr>
            <a:r>
              <a:rPr lang="fa-IR" altLang="fa-IR" sz="1900">
                <a:cs typeface="B Compset" panose="00000400000000000000" pitchFamily="2" charset="-78"/>
              </a:rPr>
              <a:t>19 . کنترل و تایید کلیه مراحل کار توسط مهندسین مجرب و تایید توسط مشاور و مجری</a:t>
            </a:r>
          </a:p>
        </p:txBody>
      </p:sp>
    </p:spTree>
    <p:extLst>
      <p:ext uri="{BB962C8B-B14F-4D97-AF65-F5344CB8AC3E}">
        <p14:creationId xmlns:p14="http://schemas.microsoft.com/office/powerpoint/2010/main" val="3705100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gn="r"/>
            <a:r>
              <a:rPr lang="fa-IR" altLang="fa-IR" sz="3000" b="1" dirty="0">
                <a:cs typeface="B Compset" panose="00000400000000000000" pitchFamily="2" charset="-78"/>
              </a:rPr>
              <a:t>رفتار سازه اي</a:t>
            </a:r>
            <a:endParaRPr lang="en-US" altLang="fa-IR" sz="3000" b="1" dirty="0">
              <a:cs typeface="B Compset" panose="00000400000000000000" pitchFamily="2" charset="-78"/>
            </a:endParaRPr>
          </a:p>
        </p:txBody>
      </p:sp>
      <p:sp>
        <p:nvSpPr>
          <p:cNvPr id="57347" name="Rectangle 3"/>
          <p:cNvSpPr>
            <a:spLocks noGrp="1" noChangeArrowheads="1"/>
          </p:cNvSpPr>
          <p:nvPr>
            <p:ph idx="1"/>
          </p:nvPr>
        </p:nvSpPr>
        <p:spPr>
          <a:xfrm>
            <a:off x="228600" y="1600200"/>
            <a:ext cx="8610600" cy="4495800"/>
          </a:xfrm>
        </p:spPr>
        <p:txBody>
          <a:bodyPr>
            <a:normAutofit lnSpcReduction="10000"/>
          </a:bodyPr>
          <a:lstStyle/>
          <a:p>
            <a:pPr marL="0" indent="231775">
              <a:lnSpc>
                <a:spcPct val="150000"/>
              </a:lnSpc>
              <a:buFont typeface="Wingdings" panose="05000000000000000000" pitchFamily="2" charset="2"/>
              <a:buNone/>
            </a:pPr>
            <a:r>
              <a:rPr lang="ar-SA" altLang="fa-IR" sz="1900" dirty="0">
                <a:cs typeface="B Compset" panose="00000400000000000000" pitchFamily="2" charset="-78"/>
              </a:rPr>
              <a:t>در ساختمان های با سازه تير و ستون انتقال بار به صورت خطی است يعنی بار هر طبقه از طريق تيرها به ستون و از ستون به فوندانسيون منتقل می شود </a:t>
            </a:r>
            <a:r>
              <a:rPr lang="fa-IR" altLang="fa-IR" sz="1900" dirty="0">
                <a:cs typeface="B Compset" panose="00000400000000000000" pitchFamily="2" charset="-78"/>
              </a:rPr>
              <a:t>. اما سيستمهاي  </a:t>
            </a:r>
            <a:r>
              <a:rPr lang="en-US" altLang="fa-IR" sz="1900" dirty="0">
                <a:cs typeface="B Compset" panose="00000400000000000000" pitchFamily="2" charset="-78"/>
              </a:rPr>
              <a:t>Dry Wall</a:t>
            </a:r>
            <a:r>
              <a:rPr lang="fa-IR" altLang="fa-IR" sz="1900" dirty="0">
                <a:cs typeface="B Compset" panose="00000400000000000000" pitchFamily="2" charset="-78"/>
              </a:rPr>
              <a:t> </a:t>
            </a:r>
            <a:r>
              <a:rPr lang="ar-SA" altLang="fa-IR" sz="1900" dirty="0">
                <a:cs typeface="B Compset" panose="00000400000000000000" pitchFamily="2" charset="-78"/>
              </a:rPr>
              <a:t>رفتار سازه ای جعبه ای شکل</a:t>
            </a:r>
            <a:r>
              <a:rPr lang="en-US" altLang="fa-IR" sz="1900" dirty="0">
                <a:cs typeface="B Compset" panose="00000400000000000000" pitchFamily="2" charset="-78"/>
              </a:rPr>
              <a:t> (BOX) </a:t>
            </a:r>
            <a:r>
              <a:rPr lang="ar-SA" altLang="fa-IR" sz="1900" dirty="0">
                <a:cs typeface="B Compset" panose="00000400000000000000" pitchFamily="2" charset="-78"/>
              </a:rPr>
              <a:t>دارند</a:t>
            </a:r>
            <a:r>
              <a:rPr lang="en-US" altLang="fa-IR" sz="1900" dirty="0">
                <a:cs typeface="B Compset" panose="00000400000000000000" pitchFamily="2" charset="-78"/>
              </a:rPr>
              <a:t>.</a:t>
            </a:r>
            <a:r>
              <a:rPr lang="ar-SA" altLang="fa-IR" sz="1900" dirty="0">
                <a:cs typeface="B Compset" panose="00000400000000000000" pitchFamily="2" charset="-78"/>
              </a:rPr>
              <a:t> در اين نوع ساختمان ها انتقال نيرو به صورت خطی انجام نمی شود، بلکه به صورت سطحی است</a:t>
            </a:r>
            <a:r>
              <a:rPr lang="fa-IR" altLang="fa-IR" sz="1900" dirty="0">
                <a:cs typeface="B Compset" panose="00000400000000000000" pitchFamily="2" charset="-78"/>
              </a:rPr>
              <a:t>.</a:t>
            </a:r>
          </a:p>
          <a:p>
            <a:pPr marL="0" indent="231775">
              <a:lnSpc>
                <a:spcPct val="150000"/>
              </a:lnSpc>
              <a:buFont typeface="Wingdings" panose="05000000000000000000" pitchFamily="2" charset="2"/>
              <a:buNone/>
            </a:pPr>
            <a:r>
              <a:rPr lang="ar-SA" altLang="fa-IR" sz="1900" dirty="0">
                <a:cs typeface="B Compset" panose="00000400000000000000" pitchFamily="2" charset="-78"/>
              </a:rPr>
              <a:t> در ساختمان های تير و ستونی در هنگام وقوع زلزله با تخريب سازه ای در هر يک از اجزا اعم از تيرها يا ستون ها</a:t>
            </a:r>
            <a:r>
              <a:rPr lang="fa-IR" altLang="fa-IR" sz="1900" dirty="0">
                <a:cs typeface="B Compset" panose="00000400000000000000" pitchFamily="2" charset="-78"/>
              </a:rPr>
              <a:t>،</a:t>
            </a:r>
            <a:r>
              <a:rPr lang="ar-SA" altLang="fa-IR" sz="1900" dirty="0">
                <a:cs typeface="B Compset" panose="00000400000000000000" pitchFamily="2" charset="-78"/>
              </a:rPr>
              <a:t> تخريب کلی و فروريزی ناگهانی صورت می گيرد، اما در ساختمان های احداثی با </a:t>
            </a:r>
            <a:r>
              <a:rPr lang="fa-IR" altLang="fa-IR" sz="1900" dirty="0">
                <a:cs typeface="B Compset" panose="00000400000000000000" pitchFamily="2" charset="-78"/>
              </a:rPr>
              <a:t>پانل هاي گچي، </a:t>
            </a:r>
            <a:r>
              <a:rPr lang="ar-SA" altLang="fa-IR" sz="1900" dirty="0">
                <a:cs typeface="B Compset" panose="00000400000000000000" pitchFamily="2" charset="-78"/>
              </a:rPr>
              <a:t>چنانچه در اتصال يک ديوار يا سقف يا کف تخريبی ايجاد شود ساير اجزاء بار وارده را تحمل می نمايد و مانع از تخريب کلی ساختمان می شوند.</a:t>
            </a:r>
            <a:endParaRPr lang="fa-IR" altLang="fa-IR" sz="1900" dirty="0">
              <a:cs typeface="B Compset" panose="00000400000000000000" pitchFamily="2" charset="-78"/>
            </a:endParaRPr>
          </a:p>
          <a:p>
            <a:pPr marL="0" indent="231775">
              <a:lnSpc>
                <a:spcPct val="150000"/>
              </a:lnSpc>
              <a:buFont typeface="Wingdings" panose="05000000000000000000" pitchFamily="2" charset="2"/>
              <a:buNone/>
            </a:pPr>
            <a:r>
              <a:rPr lang="ar-SA" altLang="fa-IR" sz="1900" dirty="0">
                <a:cs typeface="B Compset" panose="00000400000000000000" pitchFamily="2" charset="-78"/>
              </a:rPr>
              <a:t> اتصال ساختمان در سازه های اسکلت فلزی يا بتنی پيش ساخته موضعی و محدود است و در اثر نيروی جانبی،</a:t>
            </a:r>
            <a:r>
              <a:rPr lang="fa-IR" altLang="fa-IR" sz="1900" dirty="0">
                <a:cs typeface="B Compset" panose="00000400000000000000" pitchFamily="2" charset="-78"/>
              </a:rPr>
              <a:t> در صورت وجود ضعف</a:t>
            </a:r>
            <a:r>
              <a:rPr lang="ar-SA" altLang="fa-IR" sz="1900" dirty="0">
                <a:cs typeface="B Compset" panose="00000400000000000000" pitchFamily="2" charset="-78"/>
              </a:rPr>
              <a:t> جزئی</a:t>
            </a:r>
            <a:r>
              <a:rPr lang="fa-IR" altLang="fa-IR" sz="1900" dirty="0">
                <a:cs typeface="B Compset" panose="00000400000000000000" pitchFamily="2" charset="-78"/>
              </a:rPr>
              <a:t>، </a:t>
            </a:r>
            <a:r>
              <a:rPr lang="ar-SA" altLang="fa-IR" sz="1900" dirty="0">
                <a:cs typeface="B Compset" panose="00000400000000000000" pitchFamily="2" charset="-78"/>
              </a:rPr>
              <a:t>ساختمان در معرض تخريب و آسيب جدی قرار می </a:t>
            </a:r>
            <a:r>
              <a:rPr lang="fa-IR" altLang="fa-IR" sz="1900" dirty="0">
                <a:cs typeface="B Compset" panose="00000400000000000000" pitchFamily="2" charset="-78"/>
              </a:rPr>
              <a:t>گير</a:t>
            </a:r>
            <a:r>
              <a:rPr lang="ar-SA" altLang="fa-IR" sz="1900" dirty="0">
                <a:cs typeface="B Compset" panose="00000400000000000000" pitchFamily="2" charset="-78"/>
              </a:rPr>
              <a:t>د، اما در </a:t>
            </a:r>
            <a:r>
              <a:rPr lang="fa-IR" altLang="fa-IR" sz="1900" dirty="0">
                <a:cs typeface="B Compset" panose="00000400000000000000" pitchFamily="2" charset="-78"/>
              </a:rPr>
              <a:t>سيستم </a:t>
            </a:r>
            <a:r>
              <a:rPr lang="en-US" altLang="fa-IR" sz="1900" dirty="0">
                <a:cs typeface="B Compset" panose="00000400000000000000" pitchFamily="2" charset="-78"/>
              </a:rPr>
              <a:t>Dry Wall</a:t>
            </a:r>
            <a:r>
              <a:rPr lang="ar-SA" altLang="fa-IR" sz="1900" dirty="0">
                <a:cs typeface="B Compset" panose="00000400000000000000" pitchFamily="2" charset="-78"/>
              </a:rPr>
              <a:t> </a:t>
            </a:r>
            <a:r>
              <a:rPr lang="ar-SA" altLang="fa-IR" sz="1900" u="sng" dirty="0">
                <a:cs typeface="B Compset" panose="00000400000000000000" pitchFamily="2" charset="-78"/>
              </a:rPr>
              <a:t>يکپارچگی اتصالات</a:t>
            </a:r>
            <a:r>
              <a:rPr lang="ar-SA" altLang="fa-IR" sz="1900" dirty="0">
                <a:cs typeface="B Compset" panose="00000400000000000000" pitchFamily="2" charset="-78"/>
              </a:rPr>
              <a:t> از مهم ترين ويژگيها</a:t>
            </a:r>
            <a:r>
              <a:rPr lang="fa-IR" altLang="fa-IR" sz="1900" dirty="0">
                <a:cs typeface="B Compset" panose="00000400000000000000" pitchFamily="2" charset="-78"/>
              </a:rPr>
              <a:t>ست</a:t>
            </a:r>
            <a:r>
              <a:rPr lang="ar-SA" altLang="fa-IR" sz="1900" dirty="0">
                <a:cs typeface="B Compset" panose="00000400000000000000" pitchFamily="2" charset="-78"/>
              </a:rPr>
              <a:t> </a:t>
            </a:r>
            <a:r>
              <a:rPr lang="fa-IR" altLang="fa-IR" sz="1900" dirty="0">
                <a:cs typeface="B Compset" panose="00000400000000000000" pitchFamily="2" charset="-78"/>
              </a:rPr>
              <a:t>كه</a:t>
            </a:r>
            <a:r>
              <a:rPr lang="ar-SA" altLang="fa-IR" sz="1900" dirty="0">
                <a:cs typeface="B Compset" panose="00000400000000000000" pitchFamily="2" charset="-78"/>
              </a:rPr>
              <a:t> توجه مهندسين ساختمان را به اين روش جلب کرده است</a:t>
            </a:r>
            <a:r>
              <a:rPr lang="en-US" altLang="fa-IR" sz="1900" dirty="0">
                <a:cs typeface="B Compset" panose="00000400000000000000" pitchFamily="2" charset="-78"/>
              </a:rPr>
              <a:t>.</a:t>
            </a:r>
          </a:p>
        </p:txBody>
      </p:sp>
    </p:spTree>
    <p:extLst>
      <p:ext uri="{BB962C8B-B14F-4D97-AF65-F5344CB8AC3E}">
        <p14:creationId xmlns:p14="http://schemas.microsoft.com/office/powerpoint/2010/main" val="25979207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609600" y="457200"/>
            <a:ext cx="8348663" cy="5781675"/>
          </a:xfrm>
        </p:spPr>
        <p:txBody>
          <a:bodyPr>
            <a:normAutofit lnSpcReduction="10000"/>
          </a:bodyPr>
          <a:lstStyle/>
          <a:p>
            <a:pPr marL="0" indent="231775">
              <a:lnSpc>
                <a:spcPct val="150000"/>
              </a:lnSpc>
              <a:buFont typeface="Wingdings" panose="05000000000000000000" pitchFamily="2" charset="2"/>
              <a:buNone/>
            </a:pPr>
            <a:r>
              <a:rPr lang="fa-IR" altLang="fa-IR" sz="2400" dirty="0">
                <a:cs typeface="B Compset" panose="00000400000000000000" pitchFamily="2" charset="-78"/>
              </a:rPr>
              <a:t>انواع مختلف صفحات گچی وجود دارند از قبیل:</a:t>
            </a:r>
          </a:p>
          <a:p>
            <a:pPr marL="0" indent="231775">
              <a:lnSpc>
                <a:spcPct val="150000"/>
              </a:lnSpc>
              <a:buFont typeface="Wingdings" panose="05000000000000000000" pitchFamily="2" charset="2"/>
              <a:buNone/>
            </a:pPr>
            <a:endParaRPr lang="fa-IR" altLang="fa-IR" sz="2400" dirty="0">
              <a:cs typeface="B Compset" panose="00000400000000000000" pitchFamily="2" charset="-78"/>
            </a:endParaRPr>
          </a:p>
          <a:p>
            <a:pPr marL="0" indent="231775">
              <a:lnSpc>
                <a:spcPct val="125000"/>
              </a:lnSpc>
            </a:pPr>
            <a:r>
              <a:rPr lang="fa-IR" altLang="fa-IR" sz="2100" dirty="0">
                <a:cs typeface="B Compset" panose="00000400000000000000" pitchFamily="2" charset="-78"/>
              </a:rPr>
              <a:t> صفحات استاندارد – صفحات نوع –</a:t>
            </a:r>
            <a:r>
              <a:rPr lang="en-US" altLang="fa-IR" sz="2100" dirty="0">
                <a:cs typeface="B Compset" panose="00000400000000000000" pitchFamily="2" charset="-78"/>
              </a:rPr>
              <a:t>x</a:t>
            </a:r>
            <a:r>
              <a:rPr lang="fa-IR" altLang="fa-IR" sz="2100" dirty="0">
                <a:cs typeface="B Compset" panose="00000400000000000000" pitchFamily="2" charset="-78"/>
              </a:rPr>
              <a:t> برای مقاومت بسیار زیاد در مقابل آتش سوزی </a:t>
            </a:r>
          </a:p>
          <a:p>
            <a:pPr marL="0" indent="231775">
              <a:lnSpc>
                <a:spcPct val="125000"/>
              </a:lnSpc>
            </a:pPr>
            <a:r>
              <a:rPr lang="fa-IR" altLang="fa-IR" sz="2100" dirty="0">
                <a:cs typeface="B Compset" panose="00000400000000000000" pitchFamily="2" charset="-78"/>
              </a:rPr>
              <a:t>صفحات تزئینی</a:t>
            </a:r>
          </a:p>
          <a:p>
            <a:pPr marL="0" indent="231775">
              <a:lnSpc>
                <a:spcPct val="125000"/>
              </a:lnSpc>
            </a:pPr>
            <a:r>
              <a:rPr lang="fa-IR" altLang="fa-IR" sz="2100" dirty="0">
                <a:cs typeface="B Compset" panose="00000400000000000000" pitchFamily="2" charset="-78"/>
              </a:rPr>
              <a:t> صفحات ضد رطوبت</a:t>
            </a:r>
          </a:p>
          <a:p>
            <a:pPr marL="0" indent="231775">
              <a:lnSpc>
                <a:spcPct val="125000"/>
              </a:lnSpc>
            </a:pPr>
            <a:r>
              <a:rPr lang="fa-IR" altLang="fa-IR" sz="2100" dirty="0">
                <a:cs typeface="B Compset" panose="00000400000000000000" pitchFamily="2" charset="-78"/>
              </a:rPr>
              <a:t> صفحات پوشیده شده از ورق آلومینیومی در پشت</a:t>
            </a:r>
          </a:p>
          <a:p>
            <a:pPr marL="0" indent="231775">
              <a:lnSpc>
                <a:spcPct val="125000"/>
              </a:lnSpc>
            </a:pPr>
            <a:r>
              <a:rPr lang="fa-IR" altLang="fa-IR" sz="2100" dirty="0">
                <a:cs typeface="B Compset" panose="00000400000000000000" pitchFamily="2" charset="-78"/>
              </a:rPr>
              <a:t> صفحات سقفی با مقاومت بسیار زیاد</a:t>
            </a:r>
          </a:p>
          <a:p>
            <a:pPr marL="0" indent="231775">
              <a:lnSpc>
                <a:spcPct val="125000"/>
              </a:lnSpc>
            </a:pPr>
            <a:r>
              <a:rPr lang="fa-IR" altLang="fa-IR" sz="2100" dirty="0">
                <a:cs typeface="B Compset" panose="00000400000000000000" pitchFamily="2" charset="-78"/>
              </a:rPr>
              <a:t> صفحات عایق صدا </a:t>
            </a:r>
          </a:p>
          <a:p>
            <a:pPr marL="0" indent="231775">
              <a:lnSpc>
                <a:spcPct val="125000"/>
              </a:lnSpc>
            </a:pPr>
            <a:r>
              <a:rPr lang="fa-IR" altLang="fa-IR" sz="2100" dirty="0">
                <a:cs typeface="B Compset" panose="00000400000000000000" pitchFamily="2" charset="-78"/>
              </a:rPr>
              <a:t> صفحات ورقه ای برای پوشش بامها </a:t>
            </a:r>
          </a:p>
          <a:p>
            <a:pPr marL="0" indent="231775">
              <a:lnSpc>
                <a:spcPct val="125000"/>
              </a:lnSpc>
            </a:pPr>
            <a:r>
              <a:rPr lang="fa-IR" altLang="fa-IR" sz="2100" dirty="0">
                <a:cs typeface="B Compset" panose="00000400000000000000" pitchFamily="2" charset="-78"/>
              </a:rPr>
              <a:t> صفحات پوششی برای سازه های فلزی</a:t>
            </a:r>
          </a:p>
          <a:p>
            <a:pPr marL="0" indent="231775">
              <a:lnSpc>
                <a:spcPct val="125000"/>
              </a:lnSpc>
            </a:pPr>
            <a:r>
              <a:rPr lang="fa-IR" altLang="fa-IR" sz="2100" dirty="0">
                <a:cs typeface="B Compset" panose="00000400000000000000" pitchFamily="2" charset="-78"/>
              </a:rPr>
              <a:t>  صفحات مخصوص گچی برای پلاستر.</a:t>
            </a:r>
          </a:p>
        </p:txBody>
      </p:sp>
      <p:pic>
        <p:nvPicPr>
          <p:cNvPr id="44036" name="Picture 4" descr="13 029"/>
          <p:cNvPicPr>
            <a:picLocks noChangeAspect="1" noChangeArrowheads="1"/>
          </p:cNvPicPr>
          <p:nvPr/>
        </p:nvPicPr>
        <p:blipFill>
          <a:blip r:embed="rId2">
            <a:extLst>
              <a:ext uri="{28A0092B-C50C-407E-A947-70E740481C1C}">
                <a14:useLocalDpi xmlns:a14="http://schemas.microsoft.com/office/drawing/2010/main" val="0"/>
              </a:ext>
            </a:extLst>
          </a:blip>
          <a:srcRect l="1587" t="3900" r="4825" b="6380"/>
          <a:stretch>
            <a:fillRect/>
          </a:stretch>
        </p:blipFill>
        <p:spPr bwMode="auto">
          <a:xfrm>
            <a:off x="0" y="2717800"/>
            <a:ext cx="4648200" cy="362267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4037" name="Rectangle 5"/>
          <p:cNvSpPr>
            <a:spLocks noChangeArrowheads="1"/>
          </p:cNvSpPr>
          <p:nvPr/>
        </p:nvSpPr>
        <p:spPr bwMode="auto">
          <a:xfrm>
            <a:off x="5181600" y="6186488"/>
            <a:ext cx="3733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a-IR" altLang="fa-IR">
                <a:cs typeface="B Compset" panose="00000400000000000000" pitchFamily="2" charset="-78"/>
              </a:rPr>
              <a:t>پانلهای سیستم ساختار گچی خشک</a:t>
            </a:r>
          </a:p>
          <a:p>
            <a:pPr algn="ctr"/>
            <a:r>
              <a:rPr lang="fa-IR" altLang="fa-IR">
                <a:cs typeface="B Compset" panose="00000400000000000000" pitchFamily="2" charset="-78"/>
              </a:rPr>
              <a:t> مناسب برای نصب برروی زیر سازی چوبی یا فلزی</a:t>
            </a:r>
            <a:endParaRPr lang="en-US" altLang="fa-IR">
              <a:cs typeface="B Compset" panose="00000400000000000000" pitchFamily="2" charset="-78"/>
            </a:endParaRPr>
          </a:p>
        </p:txBody>
      </p:sp>
    </p:spTree>
    <p:extLst>
      <p:ext uri="{BB962C8B-B14F-4D97-AF65-F5344CB8AC3E}">
        <p14:creationId xmlns:p14="http://schemas.microsoft.com/office/powerpoint/2010/main" val="8845201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r"/>
            <a:r>
              <a:rPr lang="fa-IR" altLang="fa-IR" sz="3000" b="1" dirty="0">
                <a:cs typeface="B Compset" panose="00000400000000000000" pitchFamily="2" charset="-78"/>
              </a:rPr>
              <a:t>مشخصات صفحات روكش دار گچي</a:t>
            </a:r>
            <a:endParaRPr lang="en-US" altLang="fa-IR" sz="3000" b="1" dirty="0">
              <a:cs typeface="B Compset" panose="00000400000000000000" pitchFamily="2" charset="-78"/>
            </a:endParaRPr>
          </a:p>
        </p:txBody>
      </p:sp>
      <p:sp>
        <p:nvSpPr>
          <p:cNvPr id="45059" name="Rectangle 3"/>
          <p:cNvSpPr>
            <a:spLocks noGrp="1" noChangeArrowheads="1"/>
          </p:cNvSpPr>
          <p:nvPr>
            <p:ph idx="1"/>
          </p:nvPr>
        </p:nvSpPr>
        <p:spPr>
          <a:xfrm>
            <a:off x="381000" y="1481138"/>
            <a:ext cx="8229600" cy="4800600"/>
          </a:xfrm>
        </p:spPr>
        <p:txBody>
          <a:bodyPr>
            <a:normAutofit fontScale="85000" lnSpcReduction="20000"/>
          </a:bodyPr>
          <a:lstStyle/>
          <a:p>
            <a:pPr marL="0" indent="0">
              <a:lnSpc>
                <a:spcPct val="140000"/>
              </a:lnSpc>
              <a:buFont typeface="Wingdings" panose="05000000000000000000" pitchFamily="2" charset="2"/>
              <a:buNone/>
            </a:pPr>
            <a:r>
              <a:rPr lang="fa-IR" altLang="fa-IR" sz="2000" b="1">
                <a:cs typeface="B Compset" panose="00000400000000000000" pitchFamily="2" charset="-78"/>
              </a:rPr>
              <a:t>ابعاد طولي صفحات استاندارد معمولی :</a:t>
            </a:r>
          </a:p>
          <a:p>
            <a:pPr marL="0" indent="0">
              <a:lnSpc>
                <a:spcPct val="140000"/>
              </a:lnSpc>
              <a:buFont typeface="Wingdings" panose="05000000000000000000" pitchFamily="2" charset="2"/>
              <a:buNone/>
            </a:pPr>
            <a:r>
              <a:rPr lang="fa-IR" altLang="fa-IR" sz="1900">
                <a:cs typeface="B Compset" panose="00000400000000000000" pitchFamily="2" charset="-78"/>
              </a:rPr>
              <a:t>اغلب در اندازه های 2400 ، 2500، 2800، 3000 ،3600 ، 4200 و 4600 میلی متر ساخته می شوند.</a:t>
            </a:r>
          </a:p>
          <a:p>
            <a:pPr marL="0" indent="0">
              <a:lnSpc>
                <a:spcPct val="140000"/>
              </a:lnSpc>
              <a:buFont typeface="Wingdings" panose="05000000000000000000" pitchFamily="2" charset="2"/>
              <a:buNone/>
            </a:pPr>
            <a:endParaRPr lang="fa-IR" altLang="fa-IR" sz="1900" b="1">
              <a:latin typeface="Times New Roman" panose="02020603050405020304" pitchFamily="18" charset="0"/>
              <a:ea typeface="Calibri" panose="020F050202020403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2000" b="1">
                <a:latin typeface="Times New Roman" panose="02020603050405020304" pitchFamily="18" charset="0"/>
                <a:ea typeface="Calibri" panose="020F0502020204030204" pitchFamily="34" charset="0"/>
                <a:cs typeface="B Compset" panose="00000400000000000000" pitchFamily="2" charset="-78"/>
              </a:rPr>
              <a:t>موارد استفاده عمومی ضخامتهاي متفاوت :</a:t>
            </a:r>
          </a:p>
          <a:p>
            <a:pPr marL="0" indent="0" eaLnBrk="0" hangingPunct="0">
              <a:lnSpc>
                <a:spcPct val="140000"/>
              </a:lnSpc>
              <a:spcBef>
                <a:spcPct val="0"/>
              </a:spcBef>
              <a:buClrTx/>
              <a:buFont typeface="Wingdings" panose="05000000000000000000" pitchFamily="2" charset="2"/>
              <a:buNone/>
            </a:pPr>
            <a:endParaRPr lang="en-US" altLang="fa-IR" sz="2000" b="1">
              <a:latin typeface="Arial" panose="020B0604020202020204" pitchFamily="34" charset="0"/>
              <a:ea typeface="Calibri" panose="020F050202020403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ea typeface="Calibri" panose="020F0502020204030204" pitchFamily="34" charset="0"/>
                <a:cs typeface="B Compset" panose="00000400000000000000" pitchFamily="2" charset="-78"/>
              </a:rPr>
              <a:t>ضخامت 6 میلی متر               مدل بازسازی شده دیوارهای با لایه های دوبل پوشش دیوارها وسقفهای قدیمی</a:t>
            </a:r>
            <a:endParaRPr lang="en-US" altLang="fa-IR" sz="1900">
              <a:latin typeface="Arial" panose="020B0604020202020204" pitchFamily="34" charset="0"/>
              <a:ea typeface="Calibri" panose="020F050202020403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ea typeface="Calibri" panose="020F0502020204030204" pitchFamily="34" charset="0"/>
                <a:cs typeface="B Compset" panose="00000400000000000000" pitchFamily="2" charset="-78"/>
              </a:rPr>
              <a:t>ضخامت 8 میلی متر               </a:t>
            </a:r>
            <a:r>
              <a:rPr lang="fa-IR" altLang="fa-IR" sz="1900">
                <a:latin typeface="Times New Roman" panose="02020603050405020304" pitchFamily="18" charset="0"/>
                <a:ea typeface="2 Lotus"/>
                <a:cs typeface="B Compset" panose="00000400000000000000" pitchFamily="2" charset="-78"/>
              </a:rPr>
              <a:t>دیوارها وسقف منازل مسکونی</a:t>
            </a:r>
            <a:endParaRPr lang="en-US" altLang="fa-IR" sz="1900">
              <a:latin typeface="Arial" panose="020B060402020202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ضخامت 9.5 میلی متر             مدل بازسازی شده برای پانلهای سخت دیوارهای دوبل وسقفها </a:t>
            </a:r>
            <a:endParaRPr lang="en-US" altLang="fa-IR" sz="1900">
              <a:latin typeface="Arial" panose="020B060402020202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ضخامت 12.5 و15 میلی متر      برای همه انواع پوششهای داخلی وبعضی پوششهای خارجی </a:t>
            </a:r>
            <a:endParaRPr lang="en-US" altLang="fa-IR" sz="1900">
              <a:latin typeface="Arial" panose="020B060402020202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ضخامت 20و25 میلی متر         صفحات با ملات گچی مخصوص با مواد افزودنی برای دیوارهای جداکننده </a:t>
            </a:r>
            <a:endParaRPr lang="en-US" altLang="fa-IR" sz="1900">
              <a:latin typeface="Arial" panose="020B0604020202020204" pitchFamily="34" charset="0"/>
              <a:cs typeface="B Compset" panose="00000400000000000000" pitchFamily="2" charset="-78"/>
            </a:endParaRPr>
          </a:p>
          <a:p>
            <a:pPr marL="0" indent="0" eaLnBrk="0" hangingPunct="0">
              <a:lnSpc>
                <a:spcPct val="140000"/>
              </a:lnSpc>
              <a:spcBef>
                <a:spcPct val="0"/>
              </a:spcBef>
              <a:buClrTx/>
              <a:buFont typeface="Wingdings" panose="05000000000000000000" pitchFamily="2" charset="2"/>
              <a:buNone/>
            </a:pPr>
            <a:r>
              <a:rPr lang="fa-IR" altLang="fa-IR" sz="1900">
                <a:latin typeface="Times New Roman" panose="02020603050405020304" pitchFamily="18" charset="0"/>
                <a:cs typeface="B Compset" panose="00000400000000000000" pitchFamily="2" charset="-78"/>
              </a:rPr>
              <a:t>                                       دیوارهای ضد آتش راه پله ها داکتهای تاسیساتی</a:t>
            </a:r>
            <a:endParaRPr lang="en-US" altLang="fa-IR" sz="1900">
              <a:cs typeface="B Compset" panose="00000400000000000000" pitchFamily="2" charset="-78"/>
            </a:endParaRPr>
          </a:p>
        </p:txBody>
      </p:sp>
      <p:sp>
        <p:nvSpPr>
          <p:cNvPr id="45060" name="Line 4"/>
          <p:cNvSpPr>
            <a:spLocks noChangeShapeType="1"/>
          </p:cNvSpPr>
          <p:nvPr/>
        </p:nvSpPr>
        <p:spPr bwMode="auto">
          <a:xfrm flipH="1">
            <a:off x="6248400" y="3962400"/>
            <a:ext cx="685800" cy="0"/>
          </a:xfrm>
          <a:prstGeom prst="line">
            <a:avLst/>
          </a:prstGeom>
          <a:noFill/>
          <a:ln w="38100">
            <a:solidFill>
              <a:schemeClr val="accent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5061" name="Line 5"/>
          <p:cNvSpPr>
            <a:spLocks noChangeShapeType="1"/>
          </p:cNvSpPr>
          <p:nvPr/>
        </p:nvSpPr>
        <p:spPr bwMode="auto">
          <a:xfrm flipH="1">
            <a:off x="6248400" y="4343400"/>
            <a:ext cx="685800" cy="0"/>
          </a:xfrm>
          <a:prstGeom prst="line">
            <a:avLst/>
          </a:prstGeom>
          <a:noFill/>
          <a:ln w="38100">
            <a:solidFill>
              <a:schemeClr val="accent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5062" name="Line 6"/>
          <p:cNvSpPr>
            <a:spLocks noChangeShapeType="1"/>
          </p:cNvSpPr>
          <p:nvPr/>
        </p:nvSpPr>
        <p:spPr bwMode="auto">
          <a:xfrm flipH="1">
            <a:off x="6248400" y="4752975"/>
            <a:ext cx="639763" cy="0"/>
          </a:xfrm>
          <a:prstGeom prst="line">
            <a:avLst/>
          </a:prstGeom>
          <a:noFill/>
          <a:ln w="38100">
            <a:solidFill>
              <a:schemeClr val="accent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5063" name="Line 7"/>
          <p:cNvSpPr>
            <a:spLocks noChangeShapeType="1"/>
          </p:cNvSpPr>
          <p:nvPr/>
        </p:nvSpPr>
        <p:spPr bwMode="auto">
          <a:xfrm flipH="1">
            <a:off x="6205538" y="5181600"/>
            <a:ext cx="320675" cy="0"/>
          </a:xfrm>
          <a:prstGeom prst="line">
            <a:avLst/>
          </a:prstGeom>
          <a:noFill/>
          <a:ln w="38100">
            <a:solidFill>
              <a:schemeClr val="accent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45064" name="Line 8"/>
          <p:cNvSpPr>
            <a:spLocks noChangeShapeType="1"/>
          </p:cNvSpPr>
          <p:nvPr/>
        </p:nvSpPr>
        <p:spPr bwMode="auto">
          <a:xfrm flipH="1">
            <a:off x="6237288" y="5562600"/>
            <a:ext cx="457200" cy="0"/>
          </a:xfrm>
          <a:prstGeom prst="line">
            <a:avLst/>
          </a:prstGeom>
          <a:noFill/>
          <a:ln w="38100">
            <a:solidFill>
              <a:schemeClr val="accent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Tree>
    <p:extLst>
      <p:ext uri="{BB962C8B-B14F-4D97-AF65-F5344CB8AC3E}">
        <p14:creationId xmlns:p14="http://schemas.microsoft.com/office/powerpoint/2010/main" val="4154959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a:xfrm>
            <a:off x="566738" y="609600"/>
            <a:ext cx="8120062" cy="5791200"/>
          </a:xfrm>
        </p:spPr>
        <p:txBody>
          <a:bodyPr>
            <a:normAutofit lnSpcReduction="10000"/>
          </a:bodyPr>
          <a:lstStyle/>
          <a:p>
            <a:pPr marL="0" indent="0">
              <a:lnSpc>
                <a:spcPct val="150000"/>
              </a:lnSpc>
              <a:buFont typeface="Wingdings" panose="05000000000000000000" pitchFamily="2" charset="2"/>
              <a:buNone/>
            </a:pPr>
            <a:r>
              <a:rPr lang="fa-IR" altLang="fa-IR" sz="2000" b="1" dirty="0">
                <a:cs typeface="B Compset" panose="00000400000000000000" pitchFamily="2" charset="-78"/>
              </a:rPr>
              <a:t>صفحات ساختار گچی خشک نوع  </a:t>
            </a:r>
            <a:r>
              <a:rPr lang="en-US" altLang="fa-IR" sz="2000" b="1" dirty="0">
                <a:cs typeface="B Compset" panose="00000400000000000000" pitchFamily="2" charset="-78"/>
              </a:rPr>
              <a:t>x</a:t>
            </a:r>
            <a:r>
              <a:rPr lang="fa-IR" altLang="fa-IR" sz="2000" b="1" dirty="0">
                <a:cs typeface="B Compset" panose="00000400000000000000" pitchFamily="2" charset="-78"/>
              </a:rPr>
              <a:t> ( مقاوم در برابر آتش )</a:t>
            </a:r>
          </a:p>
          <a:p>
            <a:pPr marL="0" indent="0">
              <a:lnSpc>
                <a:spcPct val="150000"/>
              </a:lnSpc>
              <a:buFont typeface="Wingdings" panose="05000000000000000000" pitchFamily="2" charset="2"/>
              <a:buNone/>
            </a:pPr>
            <a:endParaRPr lang="en-US" altLang="fa-IR" sz="1900" b="1" dirty="0">
              <a:cs typeface="B Compset" panose="00000400000000000000" pitchFamily="2" charset="-78"/>
            </a:endParaRPr>
          </a:p>
          <a:p>
            <a:pPr marL="0" indent="0">
              <a:lnSpc>
                <a:spcPct val="150000"/>
              </a:lnSpc>
              <a:buFont typeface="Wingdings" panose="05000000000000000000" pitchFamily="2" charset="2"/>
              <a:buNone/>
            </a:pPr>
            <a:r>
              <a:rPr lang="fa-IR" altLang="fa-IR" sz="1900" dirty="0">
                <a:cs typeface="B Compset" panose="00000400000000000000" pitchFamily="2" charset="-78"/>
              </a:rPr>
              <a:t>این نوع دیوار به عنوان سدی در برابر عبور آتش و حرارت ناشی ازآن عمل می کند. </a:t>
            </a:r>
          </a:p>
          <a:p>
            <a:pPr marL="0" indent="0">
              <a:lnSpc>
                <a:spcPct val="150000"/>
              </a:lnSpc>
              <a:buFont typeface="Wingdings" panose="05000000000000000000" pitchFamily="2" charset="2"/>
              <a:buNone/>
            </a:pPr>
            <a:r>
              <a:rPr lang="fa-IR" altLang="fa-IR" sz="1900" dirty="0">
                <a:cs typeface="B Compset" panose="00000400000000000000" pitchFamily="2" charset="-78"/>
              </a:rPr>
              <a:t>برای بدست آوردن مقاومت بیشتر درمقابل آتش سوزی معمولا در ملات دوغاب گچ، افزودنی شیمیایی خاصی اضافه می  گردد.  این نوع صفحات نمی سوزد ولی در آن جمع شدگی ایجاد می گردد. در فرمول ملات این نوع صفحات از فایبرهای  ضد آتش استفاده می شود تا </a:t>
            </a:r>
          </a:p>
          <a:p>
            <a:pPr marL="0" indent="0">
              <a:lnSpc>
                <a:spcPct val="150000"/>
              </a:lnSpc>
              <a:buFont typeface="Wingdings" panose="05000000000000000000" pitchFamily="2" charset="2"/>
              <a:buNone/>
            </a:pPr>
            <a:r>
              <a:rPr lang="fa-IR" altLang="fa-IR" sz="1900" dirty="0">
                <a:cs typeface="B Compset" panose="00000400000000000000" pitchFamily="2" charset="-78"/>
              </a:rPr>
              <a:t>یکپارچگی سیستم در زمان از دست دادن حجم آب حفظ</a:t>
            </a:r>
          </a:p>
          <a:p>
            <a:pPr marL="0" indent="0">
              <a:lnSpc>
                <a:spcPct val="150000"/>
              </a:lnSpc>
              <a:buFont typeface="Wingdings" panose="05000000000000000000" pitchFamily="2" charset="2"/>
              <a:buNone/>
            </a:pPr>
            <a:r>
              <a:rPr lang="fa-IR" altLang="fa-IR" sz="1900" dirty="0">
                <a:cs typeface="B Compset" panose="00000400000000000000" pitchFamily="2" charset="-78"/>
              </a:rPr>
              <a:t> شود و مقاومت بیشتری برای جلوگیری از انتقال حرارت</a:t>
            </a:r>
          </a:p>
          <a:p>
            <a:pPr marL="0" indent="0">
              <a:lnSpc>
                <a:spcPct val="150000"/>
              </a:lnSpc>
              <a:buFont typeface="Wingdings" panose="05000000000000000000" pitchFamily="2" charset="2"/>
              <a:buNone/>
            </a:pPr>
            <a:r>
              <a:rPr lang="fa-IR" altLang="fa-IR" sz="1900" dirty="0">
                <a:cs typeface="B Compset" panose="00000400000000000000" pitchFamily="2" charset="-78"/>
              </a:rPr>
              <a:t> داده شود ودر زمانی که در یک سمت کانون آتش و </a:t>
            </a:r>
          </a:p>
          <a:p>
            <a:pPr marL="0" indent="0">
              <a:lnSpc>
                <a:spcPct val="150000"/>
              </a:lnSpc>
              <a:buFont typeface="Wingdings" panose="05000000000000000000" pitchFamily="2" charset="2"/>
              <a:buNone/>
            </a:pPr>
            <a:r>
              <a:rPr lang="fa-IR" altLang="fa-IR" sz="1900" dirty="0">
                <a:cs typeface="B Compset" panose="00000400000000000000" pitchFamily="2" charset="-78"/>
              </a:rPr>
              <a:t>حرارت بسیار بالا وجود دارد دمای سمت دیگر (سمت </a:t>
            </a:r>
          </a:p>
          <a:p>
            <a:pPr marL="0" indent="0">
              <a:lnSpc>
                <a:spcPct val="150000"/>
              </a:lnSpc>
              <a:buFont typeface="Wingdings" panose="05000000000000000000" pitchFamily="2" charset="2"/>
              <a:buNone/>
            </a:pPr>
            <a:r>
              <a:rPr lang="fa-IR" altLang="fa-IR" sz="1900" dirty="0">
                <a:cs typeface="B Compset" panose="00000400000000000000" pitchFamily="2" charset="-78"/>
              </a:rPr>
              <a:t>ایمن ) از اندازه محدودی تجاوز نمی نماید</a:t>
            </a:r>
            <a:endParaRPr lang="en-US" altLang="fa-IR" sz="1900" dirty="0">
              <a:cs typeface="B Compset" panose="00000400000000000000" pitchFamily="2" charset="-78"/>
            </a:endParaRPr>
          </a:p>
        </p:txBody>
      </p:sp>
      <p:pic>
        <p:nvPicPr>
          <p:cNvPr id="48132" name="Picture 4" descr="x"/>
          <p:cNvPicPr>
            <a:picLocks noChangeAspect="1" noChangeArrowheads="1"/>
          </p:cNvPicPr>
          <p:nvPr/>
        </p:nvPicPr>
        <p:blipFill>
          <a:blip r:embed="rId2">
            <a:clrChange>
              <a:clrFrom>
                <a:srgbClr val="FFFFFF"/>
              </a:clrFrom>
              <a:clrTo>
                <a:srgbClr val="FFFFFF">
                  <a:alpha val="0"/>
                </a:srgbClr>
              </a:clrTo>
            </a:clrChange>
            <a:lum bright="-24000" contrast="90000"/>
            <a:extLst>
              <a:ext uri="{28A0092B-C50C-407E-A947-70E740481C1C}">
                <a14:useLocalDpi xmlns:a14="http://schemas.microsoft.com/office/drawing/2010/main" val="0"/>
              </a:ext>
            </a:extLst>
          </a:blip>
          <a:srcRect/>
          <a:stretch>
            <a:fillRect/>
          </a:stretch>
        </p:blipFill>
        <p:spPr bwMode="auto">
          <a:xfrm>
            <a:off x="609600" y="3263900"/>
            <a:ext cx="3810000" cy="276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0002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Celestial</Template>
  <TotalTime>86</TotalTime>
  <Words>3912</Words>
  <Application>Microsoft Office PowerPoint</Application>
  <PresentationFormat>On-screen Show (4:3)</PresentationFormat>
  <Paragraphs>223</Paragraphs>
  <Slides>30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2 Lotus</vt:lpstr>
      <vt:lpstr>Arial</vt:lpstr>
      <vt:lpstr>B Compset</vt:lpstr>
      <vt:lpstr>Calibri</vt:lpstr>
      <vt:lpstr>Calibri Light</vt:lpstr>
      <vt:lpstr>Times New Roman</vt:lpstr>
      <vt:lpstr>Verdana</vt:lpstr>
      <vt:lpstr>Wingdings</vt:lpstr>
      <vt:lpstr>Celestial</vt:lpstr>
      <vt:lpstr>طراحی فنی سیستمهای ساخت وساز خشک</vt:lpstr>
      <vt:lpstr>لزوم به كار بردن سيستم نوين سازه اي</vt:lpstr>
      <vt:lpstr>ساختار پانل های گچی خشک</vt:lpstr>
      <vt:lpstr>طريقه ساخت وتولید پانل هاي روکش دار گچی</vt:lpstr>
      <vt:lpstr>مزاياي استفاده ازسيستم ساخت و ساز خشك                             (Dry Wall )</vt:lpstr>
      <vt:lpstr>رفتار سازه اي</vt:lpstr>
      <vt:lpstr>PowerPoint Presentation</vt:lpstr>
      <vt:lpstr>مشخصات صفحات روكش دار گچي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تجهيزات سیستم  خشک </vt:lpstr>
      <vt:lpstr>متصل کننده های صفحات ساختار گچی خشک </vt:lpstr>
      <vt:lpstr>ابزار سیستم ساختار گچی خشک</vt:lpstr>
      <vt:lpstr>روشهاي اجراي ساختار گچي خشك</vt:lpstr>
      <vt:lpstr>بلوكهاي حمايتي</vt:lpstr>
      <vt:lpstr>طرح هاي قوسي يا منحني</vt:lpstr>
      <vt:lpstr>درز انبساط ( درزهاي كنترل )</vt:lpstr>
      <vt:lpstr>سيستم ديوار تو خالي</vt:lpstr>
      <vt:lpstr>صفحات ساختار گچي مقاوم در برابر رطوبت (MR)  (صفحات سبز)</vt:lpstr>
      <vt:lpstr>PowerPoint Presentation</vt:lpstr>
      <vt:lpstr>PowerPoint Presentation</vt:lpstr>
      <vt:lpstr>PowerPoint Presentation</vt:lpstr>
      <vt:lpstr>کلید و پریز و جعبه های تقسیم</vt:lpstr>
      <vt:lpstr>عایقها</vt:lpstr>
      <vt:lpstr>محدودیتها درصفحات روكش دار گچی خشک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6</cp:revision>
  <dcterms:created xsi:type="dcterms:W3CDTF">2020-05-29T12:36:26Z</dcterms:created>
  <dcterms:modified xsi:type="dcterms:W3CDTF">2020-05-30T15:02:44Z</dcterms:modified>
</cp:coreProperties>
</file>